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2" r:id="rId1"/>
  </p:sldMasterIdLst>
  <p:notesMasterIdLst>
    <p:notesMasterId r:id="rId25"/>
  </p:notesMasterIdLst>
  <p:sldIdLst>
    <p:sldId id="256" r:id="rId2"/>
    <p:sldId id="260" r:id="rId3"/>
    <p:sldId id="257" r:id="rId4"/>
    <p:sldId id="279" r:id="rId5"/>
    <p:sldId id="261" r:id="rId6"/>
    <p:sldId id="262" r:id="rId7"/>
    <p:sldId id="280" r:id="rId8"/>
    <p:sldId id="269" r:id="rId9"/>
    <p:sldId id="271" r:id="rId10"/>
    <p:sldId id="272" r:id="rId11"/>
    <p:sldId id="276" r:id="rId12"/>
    <p:sldId id="274" r:id="rId13"/>
    <p:sldId id="277" r:id="rId14"/>
    <p:sldId id="281" r:id="rId15"/>
    <p:sldId id="264" r:id="rId16"/>
    <p:sldId id="278" r:id="rId17"/>
    <p:sldId id="282" r:id="rId18"/>
    <p:sldId id="265" r:id="rId19"/>
    <p:sldId id="283" r:id="rId20"/>
    <p:sldId id="266" r:id="rId21"/>
    <p:sldId id="284" r:id="rId22"/>
    <p:sldId id="267" r:id="rId23"/>
    <p:sldId id="268" r:id="rId24"/>
  </p:sldIdLst>
  <p:sldSz cx="9144000" cy="5143500" type="screen16x9"/>
  <p:notesSz cx="6858000" cy="9144000"/>
  <p:custDataLst>
    <p:tags r:id="rId2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292" autoAdjust="0"/>
  </p:normalViewPr>
  <p:slideViewPr>
    <p:cSldViewPr snapToGrid="0">
      <p:cViewPr varScale="1">
        <p:scale>
          <a:sx n="96" d="100"/>
          <a:sy n="96" d="100"/>
        </p:scale>
        <p:origin x="1066"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Google Shape;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 name="Google Shape;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Optional</a:t>
            </a:r>
            <a:r>
              <a:rPr lang="en-GB" baseline="0" dirty="0" smtClean="0"/>
              <a:t> p</a:t>
            </a:r>
            <a:r>
              <a:rPr lang="en-GB" dirty="0" smtClean="0"/>
              <a:t>re-read: Introduction to R for the Statistical Programmer: https://atorus-research.github.io/phuse_intro_to_r_2021_website/ (see Content &amp; Resources sections)</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e91821dc1e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 name="Google Shape;86;ge91821dc1e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23081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9" name="Google Shape;10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dirty="0" smtClean="0"/>
              <a:t>Explain may need a company-specific function in some cases (e.g., SMQs)</a:t>
            </a:r>
          </a:p>
        </p:txBody>
      </p:sp>
    </p:spTree>
    <p:extLst>
      <p:ext uri="{BB962C8B-B14F-4D97-AF65-F5344CB8AC3E}">
        <p14:creationId xmlns:p14="http://schemas.microsoft.com/office/powerpoint/2010/main" val="1977829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e955e0b2aa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ge955e0b2aa_0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dirty="0" smtClean="0"/>
              <a:t>Roche/GSK</a:t>
            </a:r>
            <a:r>
              <a:rPr lang="en-GB" baseline="0" dirty="0" smtClean="0"/>
              <a:t> development team used SDTM version 1.4</a:t>
            </a:r>
            <a:r>
              <a:rPr lang="en-GB" dirty="0" smtClean="0"/>
              <a:t> &amp; </a:t>
            </a:r>
            <a:r>
              <a:rPr lang="en-GB" dirty="0" err="1" smtClean="0"/>
              <a:t>ADaM</a:t>
            </a:r>
            <a:r>
              <a:rPr lang="en-GB" dirty="0" smtClean="0"/>
              <a:t> 1.1 (Roche) &amp; 1.2 (GSK) – but then we tested with 15 other companies</a:t>
            </a:r>
            <a:r>
              <a:rPr lang="en-GB" baseline="0" dirty="0" smtClean="0"/>
              <a:t> using their own different variations.</a:t>
            </a:r>
          </a:p>
          <a:p>
            <a:pPr marL="0" lvl="0" indent="0" algn="l" rtl="0">
              <a:lnSpc>
                <a:spcPct val="100000"/>
              </a:lnSpc>
              <a:spcBef>
                <a:spcPts val="0"/>
              </a:spcBef>
              <a:spcAft>
                <a:spcPts val="0"/>
              </a:spcAft>
              <a:buSzPts val="1100"/>
              <a:buNone/>
            </a:pPr>
            <a:r>
              <a:rPr lang="en-GB" sz="1100" b="0" i="0" u="none" strike="noStrike" kern="1200" cap="none" baseline="0" dirty="0" smtClean="0">
                <a:solidFill>
                  <a:schemeClr val="tx1"/>
                </a:solidFill>
                <a:effectLst/>
                <a:latin typeface="Arial"/>
                <a:ea typeface="Arial"/>
                <a:cs typeface="Arial"/>
                <a:sym typeface="Arial"/>
              </a:rPr>
              <a:t>On the point of CDISC c</a:t>
            </a:r>
            <a:r>
              <a:rPr lang="en-GB" sz="1100" b="0" i="0" u="none" strike="noStrike" kern="1200" cap="none" dirty="0" smtClean="0">
                <a:solidFill>
                  <a:schemeClr val="tx1"/>
                </a:solidFill>
                <a:effectLst/>
                <a:latin typeface="Arial"/>
                <a:ea typeface="Arial"/>
                <a:cs typeface="Arial"/>
                <a:sym typeface="Arial"/>
              </a:rPr>
              <a:t>ompliance of </a:t>
            </a:r>
            <a:r>
              <a:rPr lang="en-GB" sz="1100" b="0" i="0" u="none" strike="noStrike" kern="1200" cap="none" dirty="0" err="1" smtClean="0">
                <a:solidFill>
                  <a:schemeClr val="tx1"/>
                </a:solidFill>
                <a:effectLst/>
                <a:latin typeface="Arial"/>
                <a:ea typeface="Arial"/>
                <a:cs typeface="Arial"/>
                <a:sym typeface="Arial"/>
              </a:rPr>
              <a:t>ADaMs</a:t>
            </a:r>
            <a:r>
              <a:rPr lang="en-GB" sz="1100" b="0" i="0" u="none" strike="noStrike" kern="1200" cap="none" dirty="0" smtClean="0">
                <a:solidFill>
                  <a:schemeClr val="tx1"/>
                </a:solidFill>
                <a:effectLst/>
                <a:latin typeface="Arial"/>
                <a:ea typeface="Arial"/>
                <a:cs typeface="Arial"/>
                <a:sym typeface="Arial"/>
              </a:rPr>
              <a:t> created via admiral: we have set up all functions to not violate CDISC rules, but compliance is in the user’s hands. This is not a Pinnacle 21 package.</a:t>
            </a:r>
          </a:p>
          <a:p>
            <a:pPr marL="0" lvl="0" indent="0" algn="l" rtl="0">
              <a:lnSpc>
                <a:spcPct val="100000"/>
              </a:lnSpc>
              <a:spcBef>
                <a:spcPts val="0"/>
              </a:spcBef>
              <a:spcAft>
                <a:spcPts val="0"/>
              </a:spcAft>
              <a:buSzPts val="1100"/>
              <a:buNone/>
            </a:pPr>
            <a:r>
              <a:rPr lang="en-GB" sz="1100" b="0" i="0" u="none" strike="noStrike" kern="1200" cap="none" dirty="0" smtClean="0">
                <a:solidFill>
                  <a:schemeClr val="tx1"/>
                </a:solidFill>
                <a:effectLst/>
                <a:latin typeface="Arial"/>
                <a:ea typeface="Arial"/>
                <a:cs typeface="Arial"/>
                <a:sym typeface="Arial"/>
              </a:rPr>
              <a:t>On</a:t>
            </a:r>
            <a:r>
              <a:rPr lang="en-GB" sz="1100" b="0" i="0" u="none" strike="noStrike" kern="1200" cap="none" baseline="0" dirty="0" smtClean="0">
                <a:solidFill>
                  <a:schemeClr val="tx1"/>
                </a:solidFill>
                <a:effectLst/>
                <a:latin typeface="Arial"/>
                <a:ea typeface="Arial"/>
                <a:cs typeface="Arial"/>
                <a:sym typeface="Arial"/>
              </a:rPr>
              <a:t> topic of v</a:t>
            </a:r>
            <a:r>
              <a:rPr lang="en-GB" sz="1100" b="0" i="0" u="none" strike="noStrike" kern="1200" cap="none" dirty="0" smtClean="0">
                <a:solidFill>
                  <a:schemeClr val="tx1"/>
                </a:solidFill>
                <a:effectLst/>
                <a:latin typeface="Arial"/>
                <a:ea typeface="Arial"/>
                <a:cs typeface="Arial"/>
                <a:sym typeface="Arial"/>
              </a:rPr>
              <a:t>alidation,</a:t>
            </a:r>
            <a:r>
              <a:rPr lang="en-GB" sz="1100" b="0" i="0" u="none" strike="noStrike" kern="1200" cap="none" baseline="0" dirty="0" smtClean="0">
                <a:solidFill>
                  <a:schemeClr val="tx1"/>
                </a:solidFill>
                <a:effectLst/>
                <a:latin typeface="Arial"/>
                <a:ea typeface="Arial"/>
                <a:cs typeface="Arial"/>
                <a:sym typeface="Arial"/>
              </a:rPr>
              <a:t> best development practices have been followed to ensure reliability of functions and then as part of our open source release we’ll also include </a:t>
            </a:r>
            <a:r>
              <a:rPr lang="en-GB" dirty="0" smtClean="0"/>
              <a:t>a generic package validation report, but this of course would be an</a:t>
            </a:r>
            <a:r>
              <a:rPr lang="en-GB" baseline="0" dirty="0" smtClean="0"/>
              <a:t> internal discussion for each company.</a:t>
            </a:r>
            <a:endParaRPr lang="en-GB" sz="1100" b="0" i="0" u="none" strike="noStrike" kern="1200" cap="none" dirty="0" smtClean="0">
              <a:solidFill>
                <a:schemeClr val="tx1"/>
              </a:solidFill>
              <a:effectLst/>
              <a:latin typeface="Arial"/>
              <a:ea typeface="Arial"/>
              <a:cs typeface="Arial"/>
              <a:sym typeface="Arial"/>
            </a:endParaRP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5056801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e91821dc1e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 name="Google Shape;86;ge91821dc1e_0_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GB" b="1" dirty="0" smtClean="0"/>
              <a:t>&lt; ADD AFTER SURVEY</a:t>
            </a:r>
            <a:r>
              <a:rPr lang="en-GB" b="1" baseline="0" dirty="0" smtClean="0"/>
              <a:t> FINDINGS &gt;</a:t>
            </a:r>
            <a:endParaRPr b="1" dirty="0"/>
          </a:p>
        </p:txBody>
      </p:sp>
    </p:spTree>
    <p:extLst>
      <p:ext uri="{BB962C8B-B14F-4D97-AF65-F5344CB8AC3E}">
        <p14:creationId xmlns:p14="http://schemas.microsoft.com/office/powerpoint/2010/main" val="10597290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Google Shape;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 name="Google Shape;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Optional</a:t>
            </a:r>
            <a:r>
              <a:rPr lang="en-GB" baseline="0" dirty="0" smtClean="0"/>
              <a:t> p</a:t>
            </a:r>
            <a:r>
              <a:rPr lang="en-GB" dirty="0" smtClean="0"/>
              <a:t>re-read: Introduction to R for the Statistical Programmer: https://atorus-research.github.io/phuse_intro_to_r_2021_website/ (see Content &amp; Resources sections)</a:t>
            </a:r>
            <a:endParaRPr dirty="0"/>
          </a:p>
        </p:txBody>
      </p:sp>
    </p:spTree>
    <p:extLst>
      <p:ext uri="{BB962C8B-B14F-4D97-AF65-F5344CB8AC3E}">
        <p14:creationId xmlns:p14="http://schemas.microsoft.com/office/powerpoint/2010/main" val="26443782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ca5bcaaf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ca5bcaaf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smtClean="0"/>
              <a:t>&lt;ADD </a:t>
            </a:r>
            <a:r>
              <a:rPr lang="en-GB" b="1" dirty="0" smtClean="0"/>
              <a:t>EXERCISES (see https://exbpbox.ent.box.com/file/863584506616) </a:t>
            </a:r>
            <a:r>
              <a:rPr lang="en-GB" b="1" baseline="0" dirty="0" smtClean="0"/>
              <a:t>– </a:t>
            </a:r>
            <a:r>
              <a:rPr lang="en-GB" b="1" baseline="0" dirty="0" smtClean="0"/>
              <a:t>PLAN AS BREAKOUT ROOMS IN ZOOM (SPLIT BY BEGINNER/INTERMEDIATE/ADVANCED)? IF SO, GET SUPPORT FROM OUR TEAM BEYOND THOMAS TO BE ON HAND – SAMIA/GORDON &gt;</a:t>
            </a:r>
            <a:endParaRPr lang="en-GB" b="1" dirty="0" smtClean="0"/>
          </a:p>
          <a:p>
            <a:pPr marL="0" lvl="0" indent="0" algn="l" rtl="0">
              <a:spcBef>
                <a:spcPts val="0"/>
              </a:spcBef>
              <a:spcAft>
                <a:spcPts val="0"/>
              </a:spcAft>
              <a:buNone/>
            </a:pPr>
            <a:r>
              <a:rPr lang="en-GB" dirty="0" smtClean="0"/>
              <a:t>5 </a:t>
            </a:r>
            <a:r>
              <a:rPr lang="en-GB" dirty="0" err="1" smtClean="0"/>
              <a:t>mins</a:t>
            </a:r>
            <a:r>
              <a:rPr lang="en-GB" dirty="0" smtClean="0"/>
              <a:t> BREAK before</a:t>
            </a:r>
            <a:r>
              <a:rPr lang="en-GB" baseline="0" dirty="0" smtClean="0"/>
              <a:t> and after so give 55 </a:t>
            </a:r>
            <a:r>
              <a:rPr lang="en-GB" baseline="0" dirty="0" err="1" smtClean="0"/>
              <a:t>mins</a:t>
            </a:r>
            <a:r>
              <a:rPr lang="en-GB" baseline="0" dirty="0" smtClean="0"/>
              <a:t> total.</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GB" baseline="0" dirty="0" smtClean="0"/>
              <a:t>Exercises depend </a:t>
            </a:r>
            <a:r>
              <a:rPr lang="en-GB" baseline="0" dirty="0" smtClean="0"/>
              <a:t>on your R and </a:t>
            </a:r>
            <a:r>
              <a:rPr lang="en-GB" baseline="0" dirty="0" err="1" smtClean="0"/>
              <a:t>ADaM</a:t>
            </a:r>
            <a:r>
              <a:rPr lang="en-GB" baseline="0" dirty="0" smtClean="0"/>
              <a:t> experience levels – if unsure we recommend start with one of the harder </a:t>
            </a:r>
            <a:r>
              <a:rPr lang="en-GB" baseline="0" dirty="0" smtClean="0"/>
              <a:t>levels  </a:t>
            </a:r>
            <a:r>
              <a:rPr lang="en-GB" baseline="0" dirty="0" smtClean="0"/>
              <a:t>and then work your way up to the easier as needed, as they’re all similar underlying exercises. </a:t>
            </a:r>
            <a:endParaRPr dirty="0"/>
          </a:p>
        </p:txBody>
      </p:sp>
    </p:spTree>
    <p:extLst>
      <p:ext uri="{BB962C8B-B14F-4D97-AF65-F5344CB8AC3E}">
        <p14:creationId xmlns:p14="http://schemas.microsoft.com/office/powerpoint/2010/main" val="1507591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ca5bcaaf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ca5bcaaf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smtClean="0"/>
              <a:t>&lt; UPDATE</a:t>
            </a:r>
            <a:r>
              <a:rPr lang="en-GB" b="1" baseline="0" dirty="0" smtClean="0"/>
              <a:t> RSTUDIO CLOUD LINK AND SETUP PROJECT </a:t>
            </a:r>
            <a:r>
              <a:rPr lang="en-GB" b="1" baseline="0" dirty="0" smtClean="0"/>
              <a:t>READY WITH ALL REQUIRED PACKAGES PRE-INSTALLED AND INPUT DATA READY </a:t>
            </a:r>
            <a:r>
              <a:rPr lang="en-GB" b="1" baseline="0" dirty="0" smtClean="0"/>
              <a:t>– WORK WITH MIKE S &gt;</a:t>
            </a:r>
          </a:p>
          <a:p>
            <a:pPr marL="0" lvl="0" indent="0" algn="l" rtl="0">
              <a:spcBef>
                <a:spcPts val="0"/>
              </a:spcBef>
              <a:spcAft>
                <a:spcPts val="0"/>
              </a:spcAft>
              <a:buNone/>
            </a:pPr>
            <a:r>
              <a:rPr lang="en-GB" b="0" baseline="0" dirty="0" err="1" smtClean="0"/>
              <a:t>RStudio</a:t>
            </a:r>
            <a:r>
              <a:rPr lang="en-GB" b="0" baseline="0" dirty="0" smtClean="0"/>
              <a:t> Cloud link would also have been provided by email prior to the workshop</a:t>
            </a:r>
            <a:endParaRPr b="0" dirty="0"/>
          </a:p>
        </p:txBody>
      </p:sp>
    </p:spTree>
    <p:extLst>
      <p:ext uri="{BB962C8B-B14F-4D97-AF65-F5344CB8AC3E}">
        <p14:creationId xmlns:p14="http://schemas.microsoft.com/office/powerpoint/2010/main" val="28332929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Google Shape;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 name="Google Shape;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Optional</a:t>
            </a:r>
            <a:r>
              <a:rPr lang="en-GB" baseline="0" dirty="0" smtClean="0"/>
              <a:t> p</a:t>
            </a:r>
            <a:r>
              <a:rPr lang="en-GB" dirty="0" smtClean="0"/>
              <a:t>re-read: Introduction to R for the Statistical Programmer: https://atorus-research.github.io/phuse_intro_to_r_2021_website/ (see Content &amp; Resources sections)</a:t>
            </a:r>
            <a:endParaRPr dirty="0"/>
          </a:p>
        </p:txBody>
      </p:sp>
    </p:spTree>
    <p:extLst>
      <p:ext uri="{BB962C8B-B14F-4D97-AF65-F5344CB8AC3E}">
        <p14:creationId xmlns:p14="http://schemas.microsoft.com/office/powerpoint/2010/main" val="14697467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ca5bcaaf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ca5bcaaf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smtClean="0"/>
              <a:t>&lt; THOMAS TO PREPARE</a:t>
            </a:r>
            <a:r>
              <a:rPr lang="en-GB" b="1" baseline="0" dirty="0" smtClean="0"/>
              <a:t> – Show how to use the </a:t>
            </a:r>
            <a:r>
              <a:rPr lang="en-GB" b="1" baseline="0" dirty="0" err="1" smtClean="0"/>
              <a:t>ADaM</a:t>
            </a:r>
            <a:r>
              <a:rPr lang="en-GB" b="1" baseline="0" dirty="0" smtClean="0"/>
              <a:t> templates (as the hands-on exercise will only show how to create certain variables, not a whole </a:t>
            </a:r>
            <a:r>
              <a:rPr lang="en-GB" b="1" baseline="0" dirty="0" err="1" smtClean="0"/>
              <a:t>ADaM</a:t>
            </a:r>
            <a:r>
              <a:rPr lang="en-GB" b="1" baseline="0" dirty="0" smtClean="0"/>
              <a:t>) &amp; go over the Developer Guidelines for contributors &gt;</a:t>
            </a:r>
            <a:endParaRPr b="1" dirty="0"/>
          </a:p>
        </p:txBody>
      </p:sp>
    </p:spTree>
    <p:extLst>
      <p:ext uri="{BB962C8B-B14F-4D97-AF65-F5344CB8AC3E}">
        <p14:creationId xmlns:p14="http://schemas.microsoft.com/office/powerpoint/2010/main" val="40078153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Google Shape;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 name="Google Shape;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Optional</a:t>
            </a:r>
            <a:r>
              <a:rPr lang="en-GB" baseline="0" dirty="0" smtClean="0"/>
              <a:t> p</a:t>
            </a:r>
            <a:r>
              <a:rPr lang="en-GB" dirty="0" smtClean="0"/>
              <a:t>re-read: Introduction to R for the Statistical Programmer: https://atorus-research.github.io/phuse_intro_to_r_2021_website/ (see Content &amp; Resources sections)</a:t>
            </a:r>
            <a:endParaRPr dirty="0"/>
          </a:p>
        </p:txBody>
      </p:sp>
    </p:spTree>
    <p:extLst>
      <p:ext uri="{BB962C8B-B14F-4D97-AF65-F5344CB8AC3E}">
        <p14:creationId xmlns:p14="http://schemas.microsoft.com/office/powerpoint/2010/main" val="38385458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GB" dirty="0" smtClean="0"/>
              <a:t>Firstly, in these virtual working</a:t>
            </a:r>
            <a:r>
              <a:rPr lang="en-GB" baseline="0" dirty="0" smtClean="0"/>
              <a:t> </a:t>
            </a:r>
            <a:r>
              <a:rPr lang="en-GB" dirty="0" smtClean="0"/>
              <a:t>times of</a:t>
            </a:r>
            <a:r>
              <a:rPr lang="en-GB" baseline="0" dirty="0" smtClean="0"/>
              <a:t> back to back video-calls, let’s all take some time to be present. We believe this workshop could be an industry game-changer, but we only have a chance of achieving that with your attention. So please close your email inbox, mute notifications on your chat tool, and join us back here for what we promise will be a fun and thought-provoking use of your time. Now if you’re all back with us, next take a second to clear your mind from the last meeting you came from or whatever’s going on in the other rooms around you… if it helps imagine yourself on the beach shown now, or consider your place in our endless universe, or even just imagine what beer you might be choosing later if this wasn’t a virtual conference! Now we’ve hopefully got your attention, let’s continue.</a:t>
            </a:r>
            <a:endParaRPr lang="en-GB" dirty="0"/>
          </a:p>
        </p:txBody>
      </p:sp>
    </p:spTree>
    <p:extLst>
      <p:ext uri="{BB962C8B-B14F-4D97-AF65-F5344CB8AC3E}">
        <p14:creationId xmlns:p14="http://schemas.microsoft.com/office/powerpoint/2010/main" val="37658743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ca5bcaaf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ca5bcaaf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smtClean="0"/>
              <a:t>Note for presenters/</a:t>
            </a:r>
            <a:r>
              <a:rPr lang="en-GB" b="1" dirty="0" err="1" smtClean="0"/>
              <a:t>panelists</a:t>
            </a:r>
            <a:r>
              <a:rPr lang="en-GB" b="1" dirty="0" smtClean="0"/>
              <a:t>: </a:t>
            </a:r>
            <a:r>
              <a:rPr lang="en-GB" dirty="0" smtClean="0"/>
              <a:t>PHUSE is programming language neutral, but we should be mindful of SAS connections and the wide array of attendees we’ll likely get. So let’s try to not get drawn into a purely “R vs SAS” debate and focus instead more around the positives that R and the open source movement is enabling us to do, rather than making a critic of SAS. </a:t>
            </a:r>
          </a:p>
          <a:p>
            <a:pPr marL="0" lvl="0" indent="0" algn="l" rtl="0">
              <a:spcBef>
                <a:spcPts val="0"/>
              </a:spcBef>
              <a:spcAft>
                <a:spcPts val="0"/>
              </a:spcAft>
              <a:buNone/>
            </a:pPr>
            <a:r>
              <a:rPr lang="en-GB" dirty="0" smtClean="0"/>
              <a:t>Some likely questions:</a:t>
            </a:r>
          </a:p>
          <a:p>
            <a:pPr rtl="0"/>
            <a:r>
              <a:rPr lang="en-GB" sz="1100" b="1" i="0" u="none" strike="noStrike" kern="1200" cap="none" dirty="0" smtClean="0">
                <a:solidFill>
                  <a:schemeClr val="tx1"/>
                </a:solidFill>
                <a:effectLst/>
                <a:latin typeface="Arial"/>
                <a:ea typeface="Arial"/>
                <a:cs typeface="Arial"/>
                <a:sym typeface="Arial"/>
              </a:rPr>
              <a:t>Why choose R instead of SAS?</a:t>
            </a:r>
            <a:r>
              <a:rPr lang="en-GB" sz="1100" b="0" i="0" u="none" strike="noStrike" kern="1200" cap="none" dirty="0" smtClean="0">
                <a:solidFill>
                  <a:schemeClr val="tx1"/>
                </a:solidFill>
                <a:effectLst/>
                <a:latin typeface="Arial"/>
                <a:ea typeface="Arial"/>
                <a:cs typeface="Arial"/>
                <a:sym typeface="Arial"/>
              </a:rPr>
              <a:t> Doesn’t have to be a question of one or the other,</a:t>
            </a:r>
            <a:r>
              <a:rPr lang="en-GB" sz="1100" b="0" i="0" u="none" strike="noStrike" kern="1200" cap="none" baseline="0" dirty="0" smtClean="0">
                <a:solidFill>
                  <a:schemeClr val="tx1"/>
                </a:solidFill>
                <a:effectLst/>
                <a:latin typeface="Arial"/>
                <a:ea typeface="Arial"/>
                <a:cs typeface="Arial"/>
                <a:sym typeface="Arial"/>
              </a:rPr>
              <a:t> but some considerations of why companies might explore R are… </a:t>
            </a:r>
            <a:r>
              <a:rPr lang="en-GB" sz="1100" b="0" i="0" u="none" strike="noStrike" kern="1200" cap="none" dirty="0" smtClean="0">
                <a:solidFill>
                  <a:schemeClr val="tx1"/>
                </a:solidFill>
                <a:effectLst/>
                <a:latin typeface="Arial"/>
                <a:ea typeface="Arial"/>
                <a:cs typeface="Arial"/>
                <a:sym typeface="Arial"/>
              </a:rPr>
              <a:t>Open source with ever expanding packages to benefit from without license costs; Statistical talent pipeline currently more likely to come through with R skills; FDA open to accepting R submissions and are heavy users themselves; Top of the line visualization/graphics; R-Shiny for interactive</a:t>
            </a:r>
            <a:r>
              <a:rPr lang="en-GB" sz="1100" b="0" i="0" u="none" strike="noStrike" kern="1200" cap="none" baseline="0" dirty="0" smtClean="0">
                <a:solidFill>
                  <a:schemeClr val="tx1"/>
                </a:solidFill>
                <a:effectLst/>
                <a:latin typeface="Arial"/>
                <a:ea typeface="Arial"/>
                <a:cs typeface="Arial"/>
                <a:sym typeface="Arial"/>
              </a:rPr>
              <a:t> data displays</a:t>
            </a:r>
            <a:r>
              <a:rPr lang="en-GB" sz="1100" b="0" i="0" u="none" strike="noStrike" kern="1200" cap="none" dirty="0" smtClean="0">
                <a:solidFill>
                  <a:schemeClr val="tx1"/>
                </a:solidFill>
                <a:effectLst/>
                <a:latin typeface="Arial"/>
                <a:ea typeface="Arial"/>
                <a:cs typeface="Arial"/>
                <a:sym typeface="Arial"/>
              </a:rPr>
              <a:t> and also R Markdown offers great report writing functionality; R is very popular among statisticians so new statistical methods are likely implemented in R before any other language</a:t>
            </a:r>
            <a:endParaRPr lang="en-GB" b="0" dirty="0" smtClean="0">
              <a:effectLst/>
            </a:endParaRPr>
          </a:p>
          <a:p>
            <a:r>
              <a:rPr lang="en-GB" sz="1100" b="1" i="0" u="none" strike="noStrike" kern="1200" cap="none" dirty="0" smtClean="0">
                <a:solidFill>
                  <a:schemeClr val="tx1"/>
                </a:solidFill>
                <a:effectLst/>
                <a:latin typeface="Arial"/>
                <a:ea typeface="Arial"/>
                <a:cs typeface="Arial"/>
                <a:sym typeface="Arial"/>
              </a:rPr>
              <a:t>Why choose R instead of Python? </a:t>
            </a:r>
            <a:r>
              <a:rPr lang="en-GB" sz="1100" b="0" i="0" u="none" strike="noStrike" kern="1200" cap="none" dirty="0" smtClean="0">
                <a:solidFill>
                  <a:schemeClr val="tx1"/>
                </a:solidFill>
                <a:effectLst/>
                <a:latin typeface="Arial"/>
                <a:ea typeface="Arial"/>
                <a:cs typeface="Arial"/>
                <a:sym typeface="Arial"/>
              </a:rPr>
              <a:t>Has benefits across data engineering, statistical insights generation and advanced analytics - so offers the potential to train a large pool of data scientists in one main language to cover majority of primary tasks needed; Talent pipeline with statistical background generally have more R experience; There is the possibility to route Python code through R packages so doesn’t always need to be one or the other; GCP/validation considerations for submission further along with R</a:t>
            </a:r>
          </a:p>
          <a:p>
            <a:r>
              <a:rPr lang="en-GB" sz="1100" b="1" i="0" u="none" strike="noStrike" kern="1200" cap="none" dirty="0" smtClean="0">
                <a:solidFill>
                  <a:schemeClr val="tx1"/>
                </a:solidFill>
                <a:effectLst/>
                <a:latin typeface="Arial"/>
                <a:ea typeface="Arial"/>
                <a:cs typeface="Arial"/>
                <a:sym typeface="Arial"/>
              </a:rPr>
              <a:t>Would it work on any SCE? </a:t>
            </a:r>
            <a:r>
              <a:rPr lang="en-GB" sz="1100" b="0" i="0" u="none" strike="noStrike" kern="1200" cap="none" dirty="0" smtClean="0">
                <a:solidFill>
                  <a:schemeClr val="tx1"/>
                </a:solidFill>
                <a:effectLst/>
                <a:latin typeface="Arial"/>
                <a:ea typeface="Arial"/>
                <a:cs typeface="Arial"/>
                <a:sym typeface="Arial"/>
              </a:rPr>
              <a:t>All package</a:t>
            </a:r>
            <a:r>
              <a:rPr lang="en-GB" sz="1100" b="0" i="0" u="none" strike="noStrike" kern="1200" cap="none" baseline="0" dirty="0" smtClean="0">
                <a:solidFill>
                  <a:schemeClr val="tx1"/>
                </a:solidFill>
                <a:effectLst/>
                <a:latin typeface="Arial"/>
                <a:ea typeface="Arial"/>
                <a:cs typeface="Arial"/>
                <a:sym typeface="Arial"/>
              </a:rPr>
              <a:t> dependencies and R version tested on has been provided. The testing by the 15 further companies outside of Roche &amp; GSK helped us test portability before we go open source</a:t>
            </a:r>
          </a:p>
          <a:p>
            <a:r>
              <a:rPr lang="en-GB" b="1" dirty="0" smtClean="0"/>
              <a:t>Could it be linked with company-specific standards repositories? </a:t>
            </a:r>
            <a:r>
              <a:rPr lang="en-GB" b="0" dirty="0" smtClean="0"/>
              <a:t>Yes,</a:t>
            </a:r>
            <a:r>
              <a:rPr lang="en-GB" b="0" baseline="0" dirty="0" smtClean="0"/>
              <a:t> the package is stand-alone, but companies could add a connection to any metadata repository as required</a:t>
            </a:r>
            <a:endParaRPr lang="en-GB" b="1" dirty="0" smtClean="0"/>
          </a:p>
          <a:p>
            <a:pPr marL="0" lvl="0" indent="0" algn="l" rtl="0">
              <a:spcBef>
                <a:spcPts val="0"/>
              </a:spcBef>
              <a:spcAft>
                <a:spcPts val="0"/>
              </a:spcAft>
              <a:buNone/>
            </a:pPr>
            <a:endParaRPr dirty="0"/>
          </a:p>
        </p:txBody>
      </p:sp>
    </p:spTree>
    <p:extLst>
      <p:ext uri="{BB962C8B-B14F-4D97-AF65-F5344CB8AC3E}">
        <p14:creationId xmlns:p14="http://schemas.microsoft.com/office/powerpoint/2010/main" val="28905230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Google Shape;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 name="Google Shape;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Optional</a:t>
            </a:r>
            <a:r>
              <a:rPr lang="en-GB" baseline="0" dirty="0" smtClean="0"/>
              <a:t> p</a:t>
            </a:r>
            <a:r>
              <a:rPr lang="en-GB" dirty="0" smtClean="0"/>
              <a:t>re-read: Introduction to R for the Statistical Programmer: https://atorus-research.github.io/phuse_intro_to_r_2021_website/ (see Content &amp; Resources sections)</a:t>
            </a:r>
            <a:endParaRPr dirty="0"/>
          </a:p>
        </p:txBody>
      </p:sp>
    </p:spTree>
    <p:extLst>
      <p:ext uri="{BB962C8B-B14F-4D97-AF65-F5344CB8AC3E}">
        <p14:creationId xmlns:p14="http://schemas.microsoft.com/office/powerpoint/2010/main" val="22400002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ca5bcaaf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ca5bcaaf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934847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1" dirty="0" smtClean="0"/>
              <a:t>&lt; CREATE AS A SHORT VIDEO – LIKE</a:t>
            </a:r>
            <a:r>
              <a:rPr lang="en-US" b="1" baseline="0" dirty="0" smtClean="0"/>
              <a:t> MARVEL END CREDITS TEEING UP FOR PHUSE US CONNECT WORKSHOP – flash up website? &gt;</a:t>
            </a:r>
            <a:endParaRPr lang="en-US" b="1" dirty="0"/>
          </a:p>
        </p:txBody>
      </p:sp>
      <p:sp>
        <p:nvSpPr>
          <p:cNvPr id="4" name="Slide Number Placeholder 3"/>
          <p:cNvSpPr>
            <a:spLocks noGrp="1"/>
          </p:cNvSpPr>
          <p:nvPr>
            <p:ph type="sldNum" sz="quarter" idx="5"/>
          </p:nvPr>
        </p:nvSpPr>
        <p:spPr/>
        <p:txBody>
          <a:bodyPr/>
          <a:lstStyle/>
          <a:p>
            <a:fld id="{864C9428-D3F2-4A4A-9D29-C393DCB22B34}" type="slidenum">
              <a:rPr lang="en-US" smtClean="0"/>
              <a:t>23</a:t>
            </a:fld>
            <a:endParaRPr lang="en-US"/>
          </a:p>
        </p:txBody>
      </p:sp>
    </p:spTree>
    <p:extLst>
      <p:ext uri="{BB962C8B-B14F-4D97-AF65-F5344CB8AC3E}">
        <p14:creationId xmlns:p14="http://schemas.microsoft.com/office/powerpoint/2010/main" val="28155909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ca5bcaaf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ca5bcaaf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2.5 hrs sounds</a:t>
            </a:r>
            <a:r>
              <a:rPr lang="en-GB" baseline="0" dirty="0" smtClean="0"/>
              <a:t> a lot, but in this time programming you might manage to program a few </a:t>
            </a:r>
            <a:r>
              <a:rPr lang="en-GB" baseline="0" dirty="0" err="1" smtClean="0"/>
              <a:t>ADaM</a:t>
            </a:r>
            <a:r>
              <a:rPr lang="en-GB" baseline="0" dirty="0" smtClean="0"/>
              <a:t> variables (or maybe 1 if your programming is as rusty as mine!) – so hopefully spending this time instead with us today you’ll learn more about admiral where a whole bundle of </a:t>
            </a:r>
            <a:r>
              <a:rPr lang="en-GB" baseline="0" dirty="0" err="1" smtClean="0"/>
              <a:t>ADaM</a:t>
            </a:r>
            <a:r>
              <a:rPr lang="en-GB" baseline="0" dirty="0" smtClean="0"/>
              <a:t> derivations will be made available for you to re-use for free. Thus we hope to give you back the gift of time!</a:t>
            </a:r>
          </a:p>
          <a:p>
            <a:pPr marL="0" lvl="0" indent="0" algn="l" rtl="0">
              <a:spcBef>
                <a:spcPts val="0"/>
              </a:spcBef>
              <a:spcAft>
                <a:spcPts val="0"/>
              </a:spcAft>
              <a:buNone/>
            </a:pPr>
            <a:r>
              <a:rPr lang="en-GB" baseline="0" dirty="0" smtClean="0"/>
              <a:t>Also as we appreciate the length of the session we’ll plan for a couple of comfort breaks along the way.</a:t>
            </a:r>
          </a:p>
          <a:p>
            <a:pPr marL="0" lvl="0" indent="0" algn="l" rtl="0">
              <a:spcBef>
                <a:spcPts val="0"/>
              </a:spcBef>
              <a:spcAft>
                <a:spcPts val="0"/>
              </a:spcAft>
              <a:buNone/>
            </a:pPr>
            <a:r>
              <a:rPr lang="en-GB" baseline="0" dirty="0" smtClean="0"/>
              <a:t>Intro presenters &amp; the agenda.</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Google Shape;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 name="Google Shape;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Optional</a:t>
            </a:r>
            <a:r>
              <a:rPr lang="en-GB" baseline="0" dirty="0" smtClean="0"/>
              <a:t> p</a:t>
            </a:r>
            <a:r>
              <a:rPr lang="en-GB" dirty="0" smtClean="0"/>
              <a:t>re-read: Introduction to R for the Statistical Programmer: https://atorus-research.github.io/phuse_intro_to_r_2021_website/ (see Content &amp; Resources sections)</a:t>
            </a:r>
            <a:endParaRPr dirty="0"/>
          </a:p>
        </p:txBody>
      </p:sp>
    </p:spTree>
    <p:extLst>
      <p:ext uri="{BB962C8B-B14F-4D97-AF65-F5344CB8AC3E}">
        <p14:creationId xmlns:p14="http://schemas.microsoft.com/office/powerpoint/2010/main" val="2902772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ca5bcaaf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ca5bcaaf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0" dirty="0" err="1" smtClean="0">
                <a:solidFill>
                  <a:srgbClr val="FF0000"/>
                </a:solidFill>
              </a:rPr>
              <a:t>Menti</a:t>
            </a:r>
            <a:r>
              <a:rPr lang="en-GB" b="0" dirty="0" smtClean="0">
                <a:solidFill>
                  <a:srgbClr val="FF0000"/>
                </a:solidFill>
              </a:rPr>
              <a:t>: https://www.mentimeter.com/s/9063a5b0c5b5e315037a263c02e74e84/8c10652d369e/edit </a:t>
            </a:r>
          </a:p>
          <a:p>
            <a:pPr marL="0" lvl="0" indent="0" algn="l" rtl="0">
              <a:spcBef>
                <a:spcPts val="0"/>
              </a:spcBef>
              <a:spcAft>
                <a:spcPts val="0"/>
              </a:spcAft>
              <a:buNone/>
            </a:pPr>
            <a:r>
              <a:rPr lang="en-GB" b="0" dirty="0" smtClean="0">
                <a:solidFill>
                  <a:srgbClr val="FF0000"/>
                </a:solidFill>
              </a:rPr>
              <a:t>Link findings back to our purpose:</a:t>
            </a:r>
          </a:p>
          <a:p>
            <a:pPr marL="0" lvl="0" indent="0" algn="l" rtl="0">
              <a:spcBef>
                <a:spcPts val="0"/>
              </a:spcBef>
              <a:spcAft>
                <a:spcPts val="0"/>
              </a:spcAft>
              <a:buNone/>
            </a:pPr>
            <a:r>
              <a:rPr lang="en-GB" b="0" dirty="0" smtClean="0">
                <a:solidFill>
                  <a:srgbClr val="FF0000"/>
                </a:solidFill>
              </a:rPr>
              <a:t>Across the pharmaceutical industry we all face a similar challenge when it comes to analysis and creating </a:t>
            </a:r>
            <a:r>
              <a:rPr lang="en-GB" b="0" dirty="0" err="1" smtClean="0">
                <a:solidFill>
                  <a:srgbClr val="FF0000"/>
                </a:solidFill>
              </a:rPr>
              <a:t>ADaM</a:t>
            </a:r>
            <a:r>
              <a:rPr lang="en-GB" b="0" dirty="0" smtClean="0">
                <a:solidFill>
                  <a:srgbClr val="FF0000"/>
                </a:solidFill>
              </a:rPr>
              <a:t> datasets:</a:t>
            </a:r>
          </a:p>
          <a:p>
            <a:pPr marL="171450" lvl="0" indent="-171450" algn="l" rtl="0">
              <a:spcBef>
                <a:spcPts val="0"/>
              </a:spcBef>
              <a:spcAft>
                <a:spcPts val="0"/>
              </a:spcAft>
              <a:buFontTx/>
              <a:buChar char="-"/>
            </a:pPr>
            <a:r>
              <a:rPr lang="en-GB" b="0" dirty="0" smtClean="0">
                <a:solidFill>
                  <a:srgbClr val="FF0000"/>
                </a:solidFill>
              </a:rPr>
              <a:t>We all face the challenge of a changing and novel data landscape with</a:t>
            </a:r>
            <a:r>
              <a:rPr lang="en-GB" b="0" baseline="0" dirty="0" smtClean="0">
                <a:solidFill>
                  <a:srgbClr val="FF0000"/>
                </a:solidFill>
              </a:rPr>
              <a:t> n</a:t>
            </a:r>
            <a:r>
              <a:rPr lang="en-GB" b="0" dirty="0" smtClean="0">
                <a:solidFill>
                  <a:srgbClr val="FF0000"/>
                </a:solidFill>
              </a:rPr>
              <a:t>ew therapeutic areas and analysis concepts – </a:t>
            </a:r>
            <a:r>
              <a:rPr lang="en-GB" b="0" dirty="0" err="1" smtClean="0">
                <a:solidFill>
                  <a:srgbClr val="FF0000"/>
                </a:solidFill>
              </a:rPr>
              <a:t>ADaM</a:t>
            </a:r>
            <a:r>
              <a:rPr lang="en-GB" b="0" dirty="0" smtClean="0">
                <a:solidFill>
                  <a:srgbClr val="FF0000"/>
                </a:solidFill>
              </a:rPr>
              <a:t> is endless!</a:t>
            </a:r>
          </a:p>
          <a:p>
            <a:pPr marL="171450" marR="0" lvl="0" indent="-171450" algn="l" defTabSz="914400" rtl="0" eaLnBrk="1" fontAlgn="auto" latinLnBrk="0" hangingPunct="1">
              <a:lnSpc>
                <a:spcPct val="100000"/>
              </a:lnSpc>
              <a:spcBef>
                <a:spcPts val="0"/>
              </a:spcBef>
              <a:spcAft>
                <a:spcPts val="0"/>
              </a:spcAft>
              <a:buClr>
                <a:srgbClr val="000000"/>
              </a:buClr>
              <a:buSzPts val="1100"/>
              <a:buFontTx/>
              <a:buChar char="-"/>
              <a:tabLst/>
              <a:defRPr/>
            </a:pPr>
            <a:r>
              <a:rPr lang="en-GB" b="0" dirty="0" smtClean="0">
                <a:solidFill>
                  <a:srgbClr val="FF0000"/>
                </a:solidFill>
              </a:rPr>
              <a:t>Yet we all work on our own “standard black-box solutions” for </a:t>
            </a:r>
            <a:r>
              <a:rPr lang="en-GB" b="0" dirty="0" err="1" smtClean="0">
                <a:solidFill>
                  <a:srgbClr val="FF0000"/>
                </a:solidFill>
              </a:rPr>
              <a:t>ADaMs</a:t>
            </a:r>
            <a:r>
              <a:rPr lang="en-GB" b="0" dirty="0" smtClean="0">
                <a:solidFill>
                  <a:srgbClr val="FF0000"/>
                </a:solidFill>
              </a:rPr>
              <a:t> tending to see </a:t>
            </a:r>
            <a:r>
              <a:rPr lang="en-GB" b="0" dirty="0" err="1" smtClean="0">
                <a:solidFill>
                  <a:srgbClr val="FF0000"/>
                </a:solidFill>
              </a:rPr>
              <a:t>siloed</a:t>
            </a:r>
            <a:r>
              <a:rPr lang="en-GB" b="0" dirty="0" smtClean="0">
                <a:solidFill>
                  <a:srgbClr val="FF0000"/>
                </a:solidFill>
              </a:rPr>
              <a:t> and hierarchical approaches as more efficient than a collaborative approach</a:t>
            </a:r>
          </a:p>
        </p:txBody>
      </p:sp>
    </p:spTree>
    <p:extLst>
      <p:ext uri="{BB962C8B-B14F-4D97-AF65-F5344CB8AC3E}">
        <p14:creationId xmlns:p14="http://schemas.microsoft.com/office/powerpoint/2010/main" val="734747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gca5bcaaf4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ca5bcaaf4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Link our story back to </a:t>
            </a:r>
            <a:r>
              <a:rPr lang="en-GB" sz="1100" b="0" i="0" u="none" strike="noStrike" cap="none" dirty="0" smtClean="0">
                <a:solidFill>
                  <a:srgbClr val="000000"/>
                </a:solidFill>
                <a:effectLst/>
                <a:latin typeface="Arial"/>
                <a:ea typeface="Arial"/>
                <a:cs typeface="Arial"/>
                <a:sym typeface="Arial"/>
              </a:rPr>
              <a:t>challenges from</a:t>
            </a:r>
            <a:r>
              <a:rPr lang="en-GB" sz="1100" b="0" i="0" u="none" strike="noStrike" cap="none" baseline="0" dirty="0" smtClean="0">
                <a:solidFill>
                  <a:srgbClr val="000000"/>
                </a:solidFill>
                <a:effectLst/>
                <a:latin typeface="Arial"/>
                <a:ea typeface="Arial"/>
                <a:cs typeface="Arial"/>
                <a:sym typeface="Arial"/>
              </a:rPr>
              <a:t> the audience </a:t>
            </a:r>
            <a:r>
              <a:rPr lang="en-GB" sz="1100" b="0" i="0" u="none" strike="noStrike" cap="none" dirty="0" err="1" smtClean="0">
                <a:solidFill>
                  <a:srgbClr val="000000"/>
                </a:solidFill>
                <a:effectLst/>
                <a:latin typeface="Arial"/>
                <a:ea typeface="Arial"/>
                <a:cs typeface="Arial"/>
                <a:sym typeface="Arial"/>
              </a:rPr>
              <a:t>Menti</a:t>
            </a:r>
            <a:r>
              <a:rPr lang="en-GB" sz="1100" b="0" i="0" u="none" strike="noStrike" cap="none" dirty="0" smtClean="0">
                <a:solidFill>
                  <a:srgbClr val="000000"/>
                </a:solidFill>
                <a:effectLst/>
                <a:latin typeface="Arial"/>
                <a:ea typeface="Arial"/>
                <a:cs typeface="Arial"/>
                <a:sym typeface="Arial"/>
              </a:rPr>
              <a:t> findings to show where our</a:t>
            </a:r>
            <a:r>
              <a:rPr lang="en-GB" sz="1100" b="0" i="0" u="none" strike="noStrike" cap="none" baseline="0" dirty="0" smtClean="0">
                <a:solidFill>
                  <a:srgbClr val="000000"/>
                </a:solidFill>
                <a:effectLst/>
                <a:latin typeface="Arial"/>
                <a:ea typeface="Arial"/>
                <a:cs typeface="Arial"/>
                <a:sym typeface="Arial"/>
              </a:rPr>
              <a:t> experiences</a:t>
            </a:r>
            <a:r>
              <a:rPr lang="en-GB" sz="1100" b="0" i="0" u="none" strike="noStrike" cap="none" dirty="0" smtClean="0">
                <a:solidFill>
                  <a:srgbClr val="000000"/>
                </a:solidFill>
                <a:effectLst/>
                <a:latin typeface="Arial"/>
                <a:ea typeface="Arial"/>
                <a:cs typeface="Arial"/>
                <a:sym typeface="Arial"/>
              </a:rPr>
              <a:t> align.</a:t>
            </a:r>
            <a:endParaRPr lang="en-GB" dirty="0" smtClean="0"/>
          </a:p>
          <a:p>
            <a:pPr marL="0" lvl="0" indent="0" algn="l" rtl="0">
              <a:spcBef>
                <a:spcPts val="0"/>
              </a:spcBef>
              <a:spcAft>
                <a:spcPts val="0"/>
              </a:spcAft>
              <a:buNone/>
            </a:pPr>
            <a:r>
              <a:rPr lang="en-GB" dirty="0" smtClean="0"/>
              <a:t>Explain the issues we had with our current tools: tended to</a:t>
            </a:r>
            <a:r>
              <a:rPr lang="en-GB" baseline="0" dirty="0" smtClean="0"/>
              <a:t> be big all encompassing tools that created 100’s of derivations and became somewhat of a black box to debug and a new language for users to learn, often led to lots of pre and post processing needed and this work was being buried at study level so not easily re-usable.</a:t>
            </a:r>
          </a:p>
          <a:p>
            <a:pPr marL="0" lvl="0" indent="0" algn="l" rtl="0">
              <a:spcBef>
                <a:spcPts val="0"/>
              </a:spcBef>
              <a:spcAft>
                <a:spcPts val="0"/>
              </a:spcAft>
              <a:buNone/>
            </a:pPr>
            <a:r>
              <a:rPr lang="en-GB" baseline="0" dirty="0" smtClean="0"/>
              <a:t>Share how during the early calls in Jan we found very similar past experiences and challenges, shared ideas of how to move forwards, and in the most part we had fairly well-aligned standards implementations – and most importantly we were willing to compromise (as endeavours like this make you question do we really need so many company-specific approaches!). Then In Apr we took the idea to a group of big pharma programming heads and were amazed that another 11 companies (which grew to 15) wanted to join us on the journey and commit to trialling our co-developed solution.</a:t>
            </a:r>
            <a:endParaRPr dirty="0"/>
          </a:p>
        </p:txBody>
      </p:sp>
    </p:spTree>
    <p:extLst>
      <p:ext uri="{BB962C8B-B14F-4D97-AF65-F5344CB8AC3E}">
        <p14:creationId xmlns:p14="http://schemas.microsoft.com/office/powerpoint/2010/main" val="30620684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Google Shape;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 name="Google Shape;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Optional</a:t>
            </a:r>
            <a:r>
              <a:rPr lang="en-GB" baseline="0" dirty="0" smtClean="0"/>
              <a:t> p</a:t>
            </a:r>
            <a:r>
              <a:rPr lang="en-GB" dirty="0" smtClean="0"/>
              <a:t>re-read: Introduction to R for the Statistical Programmer: https://atorus-research.github.io/phuse_intro_to_r_2021_website/ (see Content &amp; Resources sections)</a:t>
            </a:r>
            <a:endParaRPr dirty="0"/>
          </a:p>
        </p:txBody>
      </p:sp>
    </p:spTree>
    <p:extLst>
      <p:ext uri="{BB962C8B-B14F-4D97-AF65-F5344CB8AC3E}">
        <p14:creationId xmlns:p14="http://schemas.microsoft.com/office/powerpoint/2010/main" val="1922092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e955e0b2a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 name="Google Shape;55;ge955e0b2aa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385347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e91821dc1e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4" name="Google Shape;74;ge91821dc1e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93551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18" name="Google Shape;18;p3"/>
          <p:cNvPicPr preferRelativeResize="0"/>
          <p:nvPr/>
        </p:nvPicPr>
        <p:blipFill>
          <a:blip r:embed="rId2">
            <a:alphaModFix/>
          </a:blip>
          <a:stretch>
            <a:fillRect/>
          </a:stretch>
        </p:blipFill>
        <p:spPr>
          <a:xfrm>
            <a:off x="167550" y="156117"/>
            <a:ext cx="793475" cy="9213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1236600" y="341300"/>
            <a:ext cx="75957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6512B-14ED-4DB3-BBE5-DDD3783925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0B305F-EC22-4B0F-800D-AE37381165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9FA2AB-4DC8-458E-BDD0-C5CBD589F4D8}"/>
              </a:ext>
            </a:extLst>
          </p:cNvPr>
          <p:cNvSpPr>
            <a:spLocks noGrp="1"/>
          </p:cNvSpPr>
          <p:nvPr>
            <p:ph type="dt" sz="half" idx="10"/>
          </p:nvPr>
        </p:nvSpPr>
        <p:spPr/>
        <p:txBody>
          <a:bodyPr/>
          <a:lstStyle/>
          <a:p>
            <a:fld id="{81B8C0F2-1F41-4C86-90CE-C3B5446EC0D5}" type="datetimeFigureOut">
              <a:rPr lang="en-US" smtClean="0"/>
              <a:t>9/28/2021</a:t>
            </a:fld>
            <a:endParaRPr lang="en-US"/>
          </a:p>
        </p:txBody>
      </p:sp>
      <p:sp>
        <p:nvSpPr>
          <p:cNvPr id="5" name="Footer Placeholder 4">
            <a:extLst>
              <a:ext uri="{FF2B5EF4-FFF2-40B4-BE49-F238E27FC236}">
                <a16:creationId xmlns:a16="http://schemas.microsoft.com/office/drawing/2014/main" id="{FEF6B27A-D1D2-49C7-BCA3-01E4C8F1E5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7AE3C4-F361-4B59-BA64-94E3F305B65E}"/>
              </a:ext>
            </a:extLst>
          </p:cNvPr>
          <p:cNvSpPr>
            <a:spLocks noGrp="1"/>
          </p:cNvSpPr>
          <p:nvPr>
            <p:ph type="sldNum" sz="quarter" idx="12"/>
          </p:nvPr>
        </p:nvSpPr>
        <p:spPr/>
        <p:txBody>
          <a:bodyPr/>
          <a:lstStyle/>
          <a:p>
            <a:fld id="{1076E219-C331-4A00-AC97-006BEF296908}" type="slidenum">
              <a:rPr lang="en-US" smtClean="0"/>
              <a:t>‹#›</a:t>
            </a:fld>
            <a:endParaRPr lang="en-US"/>
          </a:p>
        </p:txBody>
      </p:sp>
    </p:spTree>
    <p:extLst>
      <p:ext uri="{BB962C8B-B14F-4D97-AF65-F5344CB8AC3E}">
        <p14:creationId xmlns:p14="http://schemas.microsoft.com/office/powerpoint/2010/main" val="21911594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04825" y="330450"/>
            <a:ext cx="74679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rgbClr val="FF0000"/>
              </a:buClr>
              <a:buSzPts val="2800"/>
              <a:buNone/>
              <a:defRPr sz="2800">
                <a:solidFill>
                  <a:srgbClr val="FF0000"/>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pic>
        <p:nvPicPr>
          <p:cNvPr id="9" name="Google Shape;9;p1"/>
          <p:cNvPicPr preferRelativeResize="0"/>
          <p:nvPr/>
        </p:nvPicPr>
        <p:blipFill>
          <a:blip r:embed="rId6">
            <a:alphaModFix/>
          </a:blip>
          <a:stretch>
            <a:fillRect/>
          </a:stretch>
        </p:blipFill>
        <p:spPr>
          <a:xfrm>
            <a:off x="167550" y="156117"/>
            <a:ext cx="793475" cy="921350"/>
          </a:xfrm>
          <a:prstGeom prst="rect">
            <a:avLst/>
          </a:prstGeom>
          <a:noFill/>
          <a:ln>
            <a:noFill/>
          </a:ln>
        </p:spPr>
      </p:pic>
      <p:sp>
        <p:nvSpPr>
          <p:cNvPr id="10" name="Google Shape;10;p1"/>
          <p:cNvSpPr txBox="1"/>
          <p:nvPr/>
        </p:nvSpPr>
        <p:spPr>
          <a:xfrm>
            <a:off x="2533350" y="4706125"/>
            <a:ext cx="40773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800" dirty="0"/>
              <a:t>Admiral - </a:t>
            </a:r>
            <a:r>
              <a:rPr lang="en-GB" sz="800" dirty="0" err="1"/>
              <a:t>ADaM</a:t>
            </a:r>
            <a:r>
              <a:rPr lang="en-GB" sz="800" dirty="0"/>
              <a:t> in R Asset Library - an open source collaboration to create </a:t>
            </a:r>
            <a:r>
              <a:rPr lang="en-GB" sz="800" dirty="0" err="1"/>
              <a:t>ADaM</a:t>
            </a:r>
            <a:r>
              <a:rPr lang="en-GB" sz="800" dirty="0"/>
              <a:t> in R</a:t>
            </a:r>
            <a:endParaRPr sz="800"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hyperlink" Target="https://roche-gsk.github.io/admiral/index.html"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rstudio.cloud/project/ADD"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roche-gsk.github.io/admiral/index.htm"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hyperlink" Target="mailto:michael.s.rimler@gsk.com" TargetMode="External"/><Relationship Id="rId5" Type="http://schemas.openxmlformats.org/officeDocument/2006/relationships/hyperlink" Target="mailto:ross.farrugia@roche.com" TargetMode="External"/><Relationship Id="rId4" Type="http://schemas.openxmlformats.org/officeDocument/2006/relationships/hyperlink" Target="https://github.com/Roche-GSK/admiral/" TargetMode="External"/></Relationships>
</file>

<file path=ppt/slides/_rels/slide23.xml.rels><?xml version="1.0" encoding="UTF-8" standalone="yes"?>
<Relationships xmlns="http://schemas.openxmlformats.org/package/2006/relationships"><Relationship Id="rId8" Type="http://schemas.openxmlformats.org/officeDocument/2006/relationships/image" Target="NULL"/><Relationship Id="rId13" Type="http://schemas.openxmlformats.org/officeDocument/2006/relationships/image" Target="NULL"/><Relationship Id="rId18" Type="http://schemas.openxmlformats.org/officeDocument/2006/relationships/image" Target="../media/image28.png"/><Relationship Id="rId3" Type="http://schemas.openxmlformats.org/officeDocument/2006/relationships/image" Target="../media/image18.png"/><Relationship Id="rId7" Type="http://schemas.openxmlformats.org/officeDocument/2006/relationships/image" Target="../media/image20.png"/><Relationship Id="rId12" Type="http://schemas.openxmlformats.org/officeDocument/2006/relationships/image" Target="../media/image24.png"/><Relationship Id="rId17" Type="http://schemas.openxmlformats.org/officeDocument/2006/relationships/image" Target="../media/image27.png"/><Relationship Id="rId2" Type="http://schemas.openxmlformats.org/officeDocument/2006/relationships/notesSlide" Target="../notesSlides/notesSlide23.xml"/><Relationship Id="rId16" Type="http://schemas.openxmlformats.org/officeDocument/2006/relationships/image" Target="../media/image26.png"/><Relationship Id="rId20" Type="http://schemas.openxmlformats.org/officeDocument/2006/relationships/image" Target="../media/image30.png"/><Relationship Id="rId1" Type="http://schemas.openxmlformats.org/officeDocument/2006/relationships/slideLayout" Target="../slideLayouts/slideLayout4.xml"/><Relationship Id="rId6" Type="http://schemas.openxmlformats.org/officeDocument/2006/relationships/image" Target="NULL"/><Relationship Id="rId11" Type="http://schemas.openxmlformats.org/officeDocument/2006/relationships/image" Target="../media/image23.png"/><Relationship Id="rId5" Type="http://schemas.openxmlformats.org/officeDocument/2006/relationships/image" Target="../media/image19.png"/><Relationship Id="rId15" Type="http://schemas.openxmlformats.org/officeDocument/2006/relationships/image" Target="NULL"/><Relationship Id="rId10" Type="http://schemas.openxmlformats.org/officeDocument/2006/relationships/image" Target="../media/image22.png"/><Relationship Id="rId19" Type="http://schemas.openxmlformats.org/officeDocument/2006/relationships/image" Target="../media/image29.png"/><Relationship Id="rId4" Type="http://schemas.openxmlformats.org/officeDocument/2006/relationships/image" Target="NULL"/><Relationship Id="rId9" Type="http://schemas.openxmlformats.org/officeDocument/2006/relationships/image" Target="../media/image21.png"/><Relationship Id="rId1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2.jpg"/><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Google Shape;30;p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lvl="0"/>
            <a:r>
              <a:rPr lang="en-GB" sz="4800" dirty="0" smtClean="0"/>
              <a:t>admiral Workshop</a:t>
            </a:r>
            <a:endParaRPr sz="6000" dirty="0"/>
          </a:p>
        </p:txBody>
      </p:sp>
      <p:sp>
        <p:nvSpPr>
          <p:cNvPr id="31" name="Google Shape;31;p6"/>
          <p:cNvSpPr txBox="1">
            <a:spLocks noGrp="1"/>
          </p:cNvSpPr>
          <p:nvPr>
            <p:ph type="subTitle" idx="1"/>
          </p:nvPr>
        </p:nvSpPr>
        <p:spPr>
          <a:xfrm>
            <a:off x="311700" y="2834124"/>
            <a:ext cx="8520600" cy="1418561"/>
          </a:xfrm>
          <a:prstGeom prst="rect">
            <a:avLst/>
          </a:prstGeom>
        </p:spPr>
        <p:txBody>
          <a:bodyPr spcFirstLastPara="1" wrap="square" lIns="91425" tIns="91425" rIns="91425" bIns="91425" anchor="t" anchorCtr="0">
            <a:normAutofit/>
          </a:bodyPr>
          <a:lstStyle/>
          <a:p>
            <a:pPr marL="0" lvl="0" indent="0"/>
            <a:r>
              <a:rPr lang="en-GB" i="1" dirty="0" smtClean="0"/>
              <a:t>Can </a:t>
            </a:r>
            <a:r>
              <a:rPr lang="en-GB" i="1" dirty="0"/>
              <a:t>we collaborate to lessen the burden of </a:t>
            </a:r>
            <a:r>
              <a:rPr lang="en-GB" i="1" dirty="0" err="1"/>
              <a:t>ADaM</a:t>
            </a:r>
            <a:r>
              <a:rPr lang="en-GB" i="1" dirty="0" smtClean="0"/>
              <a:t>?</a:t>
            </a:r>
          </a:p>
          <a:p>
            <a:pPr marL="0" lvl="0" indent="0"/>
            <a:endParaRPr lang="en-GB" i="1" dirty="0"/>
          </a:p>
          <a:p>
            <a:pPr marL="0" lvl="0" indent="0"/>
            <a:r>
              <a:rPr lang="en-GB" sz="2000" dirty="0" smtClean="0"/>
              <a:t>PHUSE EU Connect 2021</a:t>
            </a:r>
            <a:endParaRPr sz="20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ge91821dc1e_0_8"/>
          <p:cNvSpPr txBox="1">
            <a:spLocks noGrp="1"/>
          </p:cNvSpPr>
          <p:nvPr>
            <p:ph type="title"/>
          </p:nvPr>
        </p:nvSpPr>
        <p:spPr>
          <a:xfrm>
            <a:off x="1236600" y="341300"/>
            <a:ext cx="75957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dirty="0"/>
              <a:t>What’s in </a:t>
            </a:r>
            <a:r>
              <a:rPr lang="en-GB" dirty="0" smtClean="0"/>
              <a:t>it for </a:t>
            </a:r>
            <a:r>
              <a:rPr lang="en-GB" dirty="0"/>
              <a:t>you? </a:t>
            </a:r>
            <a:endParaRPr dirty="0"/>
          </a:p>
        </p:txBody>
      </p:sp>
      <p:sp>
        <p:nvSpPr>
          <p:cNvPr id="89" name="Google Shape;89;ge91821dc1e_0_8"/>
          <p:cNvSpPr txBox="1">
            <a:spLocks noGrp="1"/>
          </p:cNvSpPr>
          <p:nvPr>
            <p:ph type="body" idx="1"/>
          </p:nvPr>
        </p:nvSpPr>
        <p:spPr>
          <a:xfrm>
            <a:off x="311700" y="1303550"/>
            <a:ext cx="8520600" cy="34164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0"/>
              </a:spcAft>
              <a:buSzPct val="307692"/>
              <a:buNone/>
            </a:pPr>
            <a:endParaRPr dirty="0"/>
          </a:p>
          <a:p>
            <a:pPr marL="457200" lvl="0" indent="-303750" algn="l" rtl="0">
              <a:lnSpc>
                <a:spcPct val="100000"/>
              </a:lnSpc>
              <a:spcBef>
                <a:spcPts val="1000"/>
              </a:spcBef>
              <a:spcAft>
                <a:spcPts val="0"/>
              </a:spcAft>
              <a:buClr>
                <a:schemeClr val="dk1"/>
              </a:buClr>
              <a:buSzPct val="100000"/>
              <a:buChar char="●"/>
            </a:pPr>
            <a:r>
              <a:rPr lang="en-GB" sz="6400" b="1" dirty="0">
                <a:solidFill>
                  <a:schemeClr val="dk1"/>
                </a:solidFill>
              </a:rPr>
              <a:t>As a company:</a:t>
            </a:r>
            <a:r>
              <a:rPr lang="en-GB" sz="6400" dirty="0">
                <a:solidFill>
                  <a:schemeClr val="dk1"/>
                </a:solidFill>
              </a:rPr>
              <a:t> </a:t>
            </a:r>
            <a:r>
              <a:rPr lang="en-GB" sz="6400" b="1" dirty="0">
                <a:solidFill>
                  <a:srgbClr val="FF0000"/>
                </a:solidFill>
              </a:rPr>
              <a:t>harmonization</a:t>
            </a:r>
            <a:r>
              <a:rPr lang="en-GB" sz="6400" dirty="0">
                <a:solidFill>
                  <a:schemeClr val="dk1"/>
                </a:solidFill>
              </a:rPr>
              <a:t> </a:t>
            </a:r>
            <a:r>
              <a:rPr lang="en-GB" sz="6400" b="1" dirty="0" smtClean="0">
                <a:solidFill>
                  <a:srgbClr val="FF0000"/>
                </a:solidFill>
              </a:rPr>
              <a:t>&amp;</a:t>
            </a:r>
            <a:r>
              <a:rPr lang="en-GB" sz="6400" dirty="0" smtClean="0">
                <a:solidFill>
                  <a:schemeClr val="dk1"/>
                </a:solidFill>
              </a:rPr>
              <a:t> </a:t>
            </a:r>
            <a:r>
              <a:rPr lang="en-GB" sz="6400" b="1" dirty="0">
                <a:solidFill>
                  <a:srgbClr val="FF0000"/>
                </a:solidFill>
              </a:rPr>
              <a:t>robustness</a:t>
            </a:r>
            <a:endParaRPr sz="6400" b="1" dirty="0">
              <a:solidFill>
                <a:srgbClr val="FF0000"/>
              </a:solidFill>
            </a:endParaRPr>
          </a:p>
          <a:p>
            <a:pPr marL="914400" lvl="1" indent="-298543" algn="l" rtl="0">
              <a:lnSpc>
                <a:spcPct val="100000"/>
              </a:lnSpc>
              <a:spcBef>
                <a:spcPts val="1000"/>
              </a:spcBef>
              <a:spcAft>
                <a:spcPts val="0"/>
              </a:spcAft>
              <a:buClr>
                <a:schemeClr val="dk1"/>
              </a:buClr>
              <a:buSzPct val="100000"/>
              <a:buChar char="○"/>
            </a:pPr>
            <a:r>
              <a:rPr lang="en-GB" sz="4400" dirty="0">
                <a:solidFill>
                  <a:schemeClr val="dk1"/>
                </a:solidFill>
              </a:rPr>
              <a:t>A robust framework for R-based </a:t>
            </a:r>
            <a:r>
              <a:rPr lang="en-GB" sz="4400" dirty="0" err="1">
                <a:solidFill>
                  <a:schemeClr val="dk1"/>
                </a:solidFill>
              </a:rPr>
              <a:t>ADaM</a:t>
            </a:r>
            <a:r>
              <a:rPr lang="en-GB" sz="4400" dirty="0">
                <a:solidFill>
                  <a:schemeClr val="dk1"/>
                </a:solidFill>
              </a:rPr>
              <a:t> shared ready-to-use modules</a:t>
            </a:r>
            <a:endParaRPr sz="4400" dirty="0">
              <a:solidFill>
                <a:schemeClr val="dk1"/>
              </a:solidFill>
            </a:endParaRPr>
          </a:p>
          <a:p>
            <a:pPr marL="914400" lvl="1" indent="-298543" algn="l" rtl="0">
              <a:lnSpc>
                <a:spcPct val="100000"/>
              </a:lnSpc>
              <a:spcBef>
                <a:spcPts val="1000"/>
              </a:spcBef>
              <a:spcAft>
                <a:spcPts val="0"/>
              </a:spcAft>
              <a:buClr>
                <a:schemeClr val="dk1"/>
              </a:buClr>
              <a:buSzPct val="100000"/>
              <a:buChar char="○"/>
            </a:pPr>
            <a:r>
              <a:rPr lang="en-GB" sz="4400" dirty="0">
                <a:solidFill>
                  <a:schemeClr val="dk1"/>
                </a:solidFill>
              </a:rPr>
              <a:t>Imagine </a:t>
            </a:r>
            <a:r>
              <a:rPr lang="en-GB" sz="4400" dirty="0" err="1">
                <a:solidFill>
                  <a:schemeClr val="dk1"/>
                </a:solidFill>
              </a:rPr>
              <a:t>ADaM</a:t>
            </a:r>
            <a:r>
              <a:rPr lang="en-GB" sz="4400" dirty="0">
                <a:solidFill>
                  <a:schemeClr val="dk1"/>
                </a:solidFill>
              </a:rPr>
              <a:t> code becomes more transparent across the industry (QC, readable code, talent flow ..) </a:t>
            </a:r>
            <a:endParaRPr sz="4400" dirty="0">
              <a:solidFill>
                <a:schemeClr val="dk1"/>
              </a:solidFill>
            </a:endParaRPr>
          </a:p>
          <a:p>
            <a:pPr marL="457200" lvl="0" indent="-298906" algn="l" rtl="0">
              <a:lnSpc>
                <a:spcPct val="100000"/>
              </a:lnSpc>
              <a:spcBef>
                <a:spcPts val="1800"/>
              </a:spcBef>
              <a:spcAft>
                <a:spcPts val="0"/>
              </a:spcAft>
              <a:buClr>
                <a:schemeClr val="dk1"/>
              </a:buClr>
              <a:buSzPct val="100000"/>
              <a:buChar char="●"/>
            </a:pPr>
            <a:r>
              <a:rPr lang="en-GB" sz="6400" b="1" dirty="0">
                <a:solidFill>
                  <a:schemeClr val="dk1"/>
                </a:solidFill>
              </a:rPr>
              <a:t>As a Data Scientist:</a:t>
            </a:r>
            <a:r>
              <a:rPr lang="en-GB" sz="6400" dirty="0">
                <a:solidFill>
                  <a:schemeClr val="dk1"/>
                </a:solidFill>
              </a:rPr>
              <a:t> </a:t>
            </a:r>
            <a:r>
              <a:rPr lang="en-GB" sz="6400" b="1" dirty="0">
                <a:solidFill>
                  <a:srgbClr val="FF0000"/>
                </a:solidFill>
              </a:rPr>
              <a:t>contribute to something bigger</a:t>
            </a:r>
            <a:endParaRPr sz="6400" b="1" dirty="0">
              <a:solidFill>
                <a:srgbClr val="FF0000"/>
              </a:solidFill>
            </a:endParaRPr>
          </a:p>
          <a:p>
            <a:pPr marL="914400" lvl="1" indent="-298543" algn="l" rtl="0">
              <a:lnSpc>
                <a:spcPct val="100000"/>
              </a:lnSpc>
              <a:spcBef>
                <a:spcPts val="1000"/>
              </a:spcBef>
              <a:spcAft>
                <a:spcPts val="0"/>
              </a:spcAft>
              <a:buClr>
                <a:schemeClr val="dk1"/>
              </a:buClr>
              <a:buSzPct val="100000"/>
              <a:buChar char="○"/>
            </a:pPr>
            <a:r>
              <a:rPr lang="en-GB" sz="4400" dirty="0">
                <a:solidFill>
                  <a:schemeClr val="dk1"/>
                </a:solidFill>
              </a:rPr>
              <a:t>An option to make a name for yourself in the Pharma open-source community (i.e. an extension of just sharing a paper), and an avenue to collaborate with other like-minded people across the world</a:t>
            </a:r>
            <a:endParaRPr sz="4400" dirty="0">
              <a:solidFill>
                <a:schemeClr val="dk1"/>
              </a:solidFill>
            </a:endParaRPr>
          </a:p>
          <a:p>
            <a:pPr marL="914400" lvl="1" indent="-298543" algn="l" rtl="0">
              <a:lnSpc>
                <a:spcPct val="100000"/>
              </a:lnSpc>
              <a:spcBef>
                <a:spcPts val="1000"/>
              </a:spcBef>
              <a:spcAft>
                <a:spcPts val="0"/>
              </a:spcAft>
              <a:buClr>
                <a:schemeClr val="dk1"/>
              </a:buClr>
              <a:buSzPct val="100000"/>
              <a:buChar char="○"/>
            </a:pPr>
            <a:r>
              <a:rPr lang="en-GB" sz="4400" dirty="0">
                <a:solidFill>
                  <a:schemeClr val="dk1"/>
                </a:solidFill>
              </a:rPr>
              <a:t>Share, re-use and inheritance as a community instead of re-inventing the analysis for each study</a:t>
            </a:r>
            <a:endParaRPr sz="4400" dirty="0">
              <a:solidFill>
                <a:schemeClr val="dk1"/>
              </a:solidFill>
            </a:endParaRPr>
          </a:p>
          <a:p>
            <a:pPr marL="457200" lvl="0" indent="-298906" algn="l" rtl="0">
              <a:lnSpc>
                <a:spcPct val="100000"/>
              </a:lnSpc>
              <a:spcBef>
                <a:spcPts val="1800"/>
              </a:spcBef>
              <a:spcAft>
                <a:spcPts val="0"/>
              </a:spcAft>
              <a:buClr>
                <a:schemeClr val="dk1"/>
              </a:buClr>
              <a:buSzPct val="100000"/>
              <a:buChar char="●"/>
            </a:pPr>
            <a:r>
              <a:rPr lang="en-GB" sz="6400" b="1" dirty="0">
                <a:solidFill>
                  <a:schemeClr val="dk1"/>
                </a:solidFill>
              </a:rPr>
              <a:t>Patients &amp; Society:</a:t>
            </a:r>
            <a:r>
              <a:rPr lang="en-GB" sz="6400" dirty="0">
                <a:solidFill>
                  <a:schemeClr val="dk1"/>
                </a:solidFill>
              </a:rPr>
              <a:t> </a:t>
            </a:r>
            <a:r>
              <a:rPr lang="en-GB" sz="6400" b="1" dirty="0">
                <a:solidFill>
                  <a:srgbClr val="FF0000"/>
                </a:solidFill>
              </a:rPr>
              <a:t>concentrate on the right work</a:t>
            </a:r>
            <a:endParaRPr sz="6400" b="1" dirty="0">
              <a:solidFill>
                <a:srgbClr val="FF0000"/>
              </a:solidFill>
            </a:endParaRPr>
          </a:p>
          <a:p>
            <a:pPr marL="914400" lvl="1" indent="-298543" algn="l" rtl="0">
              <a:lnSpc>
                <a:spcPct val="100000"/>
              </a:lnSpc>
              <a:spcBef>
                <a:spcPts val="1000"/>
              </a:spcBef>
              <a:spcAft>
                <a:spcPts val="0"/>
              </a:spcAft>
              <a:buClr>
                <a:schemeClr val="dk1"/>
              </a:buClr>
              <a:buSzPct val="100000"/>
              <a:buChar char="○"/>
            </a:pPr>
            <a:r>
              <a:rPr lang="en-GB" sz="4400" dirty="0">
                <a:solidFill>
                  <a:schemeClr val="dk1"/>
                </a:solidFill>
              </a:rPr>
              <a:t>If we can collectively reduce the burden of </a:t>
            </a:r>
            <a:r>
              <a:rPr lang="en-GB" sz="4400" dirty="0" err="1">
                <a:solidFill>
                  <a:schemeClr val="dk1"/>
                </a:solidFill>
              </a:rPr>
              <a:t>ADaM</a:t>
            </a:r>
            <a:r>
              <a:rPr lang="en-GB" sz="4400" dirty="0">
                <a:solidFill>
                  <a:schemeClr val="dk1"/>
                </a:solidFill>
              </a:rPr>
              <a:t> across-industry, imagine the data scientist skills and resources this unleashes towards making more with the insights of our data, and the speed at which we’re able to bring treatments to patients</a:t>
            </a:r>
            <a:endParaRPr sz="4400" dirty="0">
              <a:solidFill>
                <a:schemeClr val="dk1"/>
              </a:solidFill>
            </a:endParaRPr>
          </a:p>
          <a:p>
            <a:pPr marL="0" lvl="0" indent="0" algn="l" rtl="0">
              <a:lnSpc>
                <a:spcPct val="100000"/>
              </a:lnSpc>
              <a:spcBef>
                <a:spcPts val="50"/>
              </a:spcBef>
              <a:spcAft>
                <a:spcPts val="0"/>
              </a:spcAft>
              <a:buClr>
                <a:schemeClr val="dk1"/>
              </a:buClr>
              <a:buSzPts val="275"/>
              <a:buFont typeface="Arial"/>
              <a:buNone/>
            </a:pPr>
            <a:endParaRPr sz="4400" dirty="0">
              <a:solidFill>
                <a:schemeClr val="dk1"/>
              </a:solidFill>
            </a:endParaRPr>
          </a:p>
          <a:p>
            <a:pPr marL="0" lvl="0" indent="0" algn="l" rtl="0">
              <a:lnSpc>
                <a:spcPct val="115000"/>
              </a:lnSpc>
              <a:spcBef>
                <a:spcPts val="0"/>
              </a:spcBef>
              <a:spcAft>
                <a:spcPts val="0"/>
              </a:spcAft>
              <a:buSzPct val="125873"/>
              <a:buNone/>
            </a:pPr>
            <a:endParaRPr sz="4400" dirty="0"/>
          </a:p>
          <a:p>
            <a:pPr marL="0" lvl="0" indent="0" algn="l" rtl="0">
              <a:lnSpc>
                <a:spcPct val="115000"/>
              </a:lnSpc>
              <a:spcBef>
                <a:spcPts val="0"/>
              </a:spcBef>
              <a:spcAft>
                <a:spcPts val="0"/>
              </a:spcAft>
              <a:buSzPct val="307692"/>
              <a:buNone/>
            </a:pPr>
            <a:endParaRPr dirty="0"/>
          </a:p>
        </p:txBody>
      </p:sp>
      <p:pic>
        <p:nvPicPr>
          <p:cNvPr id="2" name="Picture 1"/>
          <p:cNvPicPr>
            <a:picLocks noChangeAspect="1"/>
          </p:cNvPicPr>
          <p:nvPr/>
        </p:nvPicPr>
        <p:blipFill>
          <a:blip r:embed="rId3"/>
          <a:stretch>
            <a:fillRect/>
          </a:stretch>
        </p:blipFill>
        <p:spPr>
          <a:xfrm>
            <a:off x="6528907" y="159838"/>
            <a:ext cx="1762704" cy="1762704"/>
          </a:xfrm>
          <a:prstGeom prst="rect">
            <a:avLst/>
          </a:prstGeom>
        </p:spPr>
      </p:pic>
    </p:spTree>
    <p:extLst>
      <p:ext uri="{BB962C8B-B14F-4D97-AF65-F5344CB8AC3E}">
        <p14:creationId xmlns:p14="http://schemas.microsoft.com/office/powerpoint/2010/main" val="206457545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
          <p:cNvSpPr txBox="1">
            <a:spLocks noGrp="1"/>
          </p:cNvSpPr>
          <p:nvPr>
            <p:ph type="title"/>
          </p:nvPr>
        </p:nvSpPr>
        <p:spPr>
          <a:xfrm>
            <a:off x="1236600" y="341300"/>
            <a:ext cx="75957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dirty="0" smtClean="0"/>
              <a:t>How we see industry collaboration working?</a:t>
            </a:r>
            <a:endParaRPr dirty="0"/>
          </a:p>
        </p:txBody>
      </p:sp>
      <p:sp>
        <p:nvSpPr>
          <p:cNvPr id="112" name="Google Shape;112;p2"/>
          <p:cNvSpPr txBox="1">
            <a:spLocks noGrp="1"/>
          </p:cNvSpPr>
          <p:nvPr>
            <p:ph type="body" idx="1"/>
          </p:nvPr>
        </p:nvSpPr>
        <p:spPr>
          <a:xfrm>
            <a:off x="2180519" y="4116670"/>
            <a:ext cx="4000500" cy="560422"/>
          </a:xfrm>
          <a:prstGeom prst="rect">
            <a:avLst/>
          </a:prstGeom>
          <a:noFill/>
          <a:ln>
            <a:noFill/>
          </a:ln>
        </p:spPr>
        <p:txBody>
          <a:bodyPr spcFirstLastPara="1" wrap="square" lIns="91425" tIns="91425" rIns="91425" bIns="91425" anchor="t" anchorCtr="0">
            <a:normAutofit/>
          </a:bodyPr>
          <a:lstStyle/>
          <a:p>
            <a:pPr marL="0" lvl="0" indent="0" algn="ctr" rtl="0">
              <a:lnSpc>
                <a:spcPct val="115000"/>
              </a:lnSpc>
              <a:spcBef>
                <a:spcPts val="0"/>
              </a:spcBef>
              <a:spcAft>
                <a:spcPts val="0"/>
              </a:spcAft>
              <a:buSzPts val="1800"/>
              <a:buNone/>
            </a:pPr>
            <a:r>
              <a:rPr lang="en-GB"/>
              <a:t>ADaM Dataset Requirements</a:t>
            </a:r>
            <a:endParaRPr/>
          </a:p>
        </p:txBody>
      </p:sp>
      <p:grpSp>
        <p:nvGrpSpPr>
          <p:cNvPr id="113" name="Google Shape;113;p2"/>
          <p:cNvGrpSpPr/>
          <p:nvPr/>
        </p:nvGrpSpPr>
        <p:grpSpPr>
          <a:xfrm>
            <a:off x="619168" y="4043869"/>
            <a:ext cx="7124916" cy="307736"/>
            <a:chOff x="619168" y="4043869"/>
            <a:chExt cx="7124916" cy="307736"/>
          </a:xfrm>
        </p:grpSpPr>
        <p:cxnSp>
          <p:nvCxnSpPr>
            <p:cNvPr id="114" name="Google Shape;114;p2"/>
            <p:cNvCxnSpPr/>
            <p:nvPr/>
          </p:nvCxnSpPr>
          <p:spPr>
            <a:xfrm>
              <a:off x="635655" y="4043869"/>
              <a:ext cx="7090229" cy="0"/>
            </a:xfrm>
            <a:prstGeom prst="straightConnector1">
              <a:avLst/>
            </a:prstGeom>
            <a:noFill/>
            <a:ln w="9525" cap="flat" cmpd="sng">
              <a:solidFill>
                <a:srgbClr val="3B7FF2"/>
              </a:solidFill>
              <a:prstDash val="solid"/>
              <a:round/>
              <a:headEnd type="triangle" w="med" len="med"/>
              <a:tailEnd type="triangle" w="med" len="med"/>
            </a:ln>
          </p:spPr>
        </p:cxnSp>
        <p:sp>
          <p:nvSpPr>
            <p:cNvPr id="115" name="Google Shape;115;p2"/>
            <p:cNvSpPr txBox="1"/>
            <p:nvPr/>
          </p:nvSpPr>
          <p:spPr>
            <a:xfrm>
              <a:off x="6787524" y="4043869"/>
              <a:ext cx="956560" cy="30773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400"/>
                <a:buFont typeface="Arial"/>
                <a:buNone/>
              </a:pPr>
              <a:r>
                <a:rPr lang="en-GB" sz="1400" b="0" i="0" u="none" strike="noStrike" cap="none">
                  <a:solidFill>
                    <a:schemeClr val="dk2"/>
                  </a:solidFill>
                  <a:latin typeface="Arial"/>
                  <a:ea typeface="Arial"/>
                  <a:cs typeface="Arial"/>
                  <a:sym typeface="Arial"/>
                </a:rPr>
                <a:t>bespoke</a:t>
              </a:r>
              <a:endParaRPr sz="1600" b="0" i="0" u="none" strike="noStrike" cap="none">
                <a:solidFill>
                  <a:srgbClr val="000000"/>
                </a:solidFill>
                <a:latin typeface="Arial"/>
                <a:ea typeface="Arial"/>
                <a:cs typeface="Arial"/>
                <a:sym typeface="Arial"/>
              </a:endParaRPr>
            </a:p>
          </p:txBody>
        </p:sp>
        <p:sp>
          <p:nvSpPr>
            <p:cNvPr id="116" name="Google Shape;116;p2"/>
            <p:cNvSpPr txBox="1"/>
            <p:nvPr/>
          </p:nvSpPr>
          <p:spPr>
            <a:xfrm>
              <a:off x="619168" y="4043869"/>
              <a:ext cx="956554" cy="30773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chemeClr val="dk2"/>
                  </a:solidFill>
                  <a:latin typeface="Arial"/>
                  <a:ea typeface="Arial"/>
                  <a:cs typeface="Arial"/>
                  <a:sym typeface="Arial"/>
                </a:rPr>
                <a:t>common</a:t>
              </a:r>
              <a:endParaRPr sz="1600" b="0" i="0" u="none" strike="noStrike" cap="none">
                <a:solidFill>
                  <a:srgbClr val="000000"/>
                </a:solidFill>
                <a:latin typeface="Arial"/>
                <a:ea typeface="Arial"/>
                <a:cs typeface="Arial"/>
                <a:sym typeface="Arial"/>
              </a:endParaRPr>
            </a:p>
          </p:txBody>
        </p:sp>
      </p:grpSp>
      <p:grpSp>
        <p:nvGrpSpPr>
          <p:cNvPr id="117" name="Google Shape;117;p2"/>
          <p:cNvGrpSpPr/>
          <p:nvPr/>
        </p:nvGrpSpPr>
        <p:grpSpPr>
          <a:xfrm>
            <a:off x="635655" y="2025162"/>
            <a:ext cx="8109108" cy="548640"/>
            <a:chOff x="635655" y="2025162"/>
            <a:chExt cx="8109108" cy="548640"/>
          </a:xfrm>
        </p:grpSpPr>
        <p:sp>
          <p:nvSpPr>
            <p:cNvPr id="118" name="Google Shape;118;p2"/>
            <p:cNvSpPr/>
            <p:nvPr/>
          </p:nvSpPr>
          <p:spPr>
            <a:xfrm>
              <a:off x="635655" y="2062438"/>
              <a:ext cx="7090229" cy="479015"/>
            </a:xfrm>
            <a:prstGeom prst="rect">
              <a:avLst/>
            </a:prstGeom>
            <a:gradFill>
              <a:gsLst>
                <a:gs pos="0">
                  <a:schemeClr val="lt1"/>
                </a:gs>
                <a:gs pos="57000">
                  <a:srgbClr val="2DAFFF"/>
                </a:gs>
                <a:gs pos="100000">
                  <a:srgbClr val="348ECB"/>
                </a:gs>
              </a:gsLst>
              <a:lin ang="0" scaled="0"/>
            </a:gradFill>
            <a:ln w="127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19" name="Google Shape;119;p2"/>
            <p:cNvPicPr preferRelativeResize="0"/>
            <p:nvPr/>
          </p:nvPicPr>
          <p:blipFill rotWithShape="1">
            <a:blip r:embed="rId3">
              <a:alphaModFix/>
            </a:blip>
            <a:srcRect/>
            <a:stretch/>
          </p:blipFill>
          <p:spPr>
            <a:xfrm>
              <a:off x="7859314" y="2057519"/>
              <a:ext cx="885449" cy="479014"/>
            </a:xfrm>
            <a:prstGeom prst="rect">
              <a:avLst/>
            </a:prstGeom>
            <a:noFill/>
            <a:ln>
              <a:noFill/>
            </a:ln>
          </p:spPr>
        </p:pic>
        <p:sp>
          <p:nvSpPr>
            <p:cNvPr id="120" name="Google Shape;120;p2"/>
            <p:cNvSpPr/>
            <p:nvPr/>
          </p:nvSpPr>
          <p:spPr>
            <a:xfrm>
              <a:off x="4639858" y="2057517"/>
              <a:ext cx="1772400" cy="479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chemeClr val="lt1"/>
                  </a:solidFill>
                  <a:latin typeface="Arial"/>
                  <a:ea typeface="Arial"/>
                  <a:cs typeface="Arial"/>
                  <a:sym typeface="Arial"/>
                </a:rPr>
                <a:t>admiral.roche</a:t>
              </a:r>
              <a:endParaRPr sz="1400" b="0" i="0" u="none" strike="noStrike" cap="none">
                <a:solidFill>
                  <a:schemeClr val="lt1"/>
                </a:solidFill>
                <a:latin typeface="Arial"/>
                <a:ea typeface="Arial"/>
                <a:cs typeface="Arial"/>
                <a:sym typeface="Arial"/>
              </a:endParaRPr>
            </a:p>
          </p:txBody>
        </p:sp>
        <p:sp>
          <p:nvSpPr>
            <p:cNvPr id="121" name="Google Shape;121;p2"/>
            <p:cNvSpPr/>
            <p:nvPr/>
          </p:nvSpPr>
          <p:spPr>
            <a:xfrm>
              <a:off x="6523648" y="2057511"/>
              <a:ext cx="1188720" cy="47901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chemeClr val="lt1"/>
                  </a:solidFill>
                  <a:latin typeface="Arial"/>
                  <a:ea typeface="Arial"/>
                  <a:cs typeface="Arial"/>
                  <a:sym typeface="Arial"/>
                </a:rPr>
                <a:t>internal</a:t>
              </a:r>
              <a:endParaRPr sz="1400" b="0" i="0" u="none" strike="noStrike" cap="none">
                <a:solidFill>
                  <a:schemeClr val="lt1"/>
                </a:solidFill>
                <a:latin typeface="Arial"/>
                <a:ea typeface="Arial"/>
                <a:cs typeface="Arial"/>
                <a:sym typeface="Arial"/>
              </a:endParaRPr>
            </a:p>
          </p:txBody>
        </p:sp>
        <p:cxnSp>
          <p:nvCxnSpPr>
            <p:cNvPr id="122" name="Google Shape;122;p2"/>
            <p:cNvCxnSpPr/>
            <p:nvPr/>
          </p:nvCxnSpPr>
          <p:spPr>
            <a:xfrm>
              <a:off x="4639858" y="2025162"/>
              <a:ext cx="0" cy="548640"/>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254"/>
                </a:srgbClr>
              </a:outerShdw>
            </a:effectLst>
          </p:spPr>
        </p:cxnSp>
        <p:cxnSp>
          <p:nvCxnSpPr>
            <p:cNvPr id="123" name="Google Shape;123;p2"/>
            <p:cNvCxnSpPr/>
            <p:nvPr/>
          </p:nvCxnSpPr>
          <p:spPr>
            <a:xfrm>
              <a:off x="6447120" y="2025162"/>
              <a:ext cx="0" cy="548640"/>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254"/>
                </a:srgbClr>
              </a:outerShdw>
            </a:effectLst>
          </p:spPr>
        </p:cxnSp>
        <p:grpSp>
          <p:nvGrpSpPr>
            <p:cNvPr id="124" name="Google Shape;124;p2"/>
            <p:cNvGrpSpPr/>
            <p:nvPr/>
          </p:nvGrpSpPr>
          <p:grpSpPr>
            <a:xfrm>
              <a:off x="1362223" y="2140296"/>
              <a:ext cx="939190" cy="334781"/>
              <a:chOff x="2465998" y="2411567"/>
              <a:chExt cx="939190" cy="334781"/>
            </a:xfrm>
          </p:grpSpPr>
          <p:sp>
            <p:nvSpPr>
              <p:cNvPr id="125" name="Google Shape;125;p2"/>
              <p:cNvSpPr/>
              <p:nvPr/>
            </p:nvSpPr>
            <p:spPr>
              <a:xfrm>
                <a:off x="2465998" y="2411567"/>
                <a:ext cx="939190" cy="334781"/>
              </a:xfrm>
              <a:prstGeom prst="rect">
                <a:avLst/>
              </a:prstGeom>
              <a:solidFill>
                <a:schemeClr val="lt1"/>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n-GB" sz="1800" b="0" i="0" u="none" strike="noStrike" cap="none">
                    <a:solidFill>
                      <a:schemeClr val="dk1"/>
                    </a:solidFill>
                    <a:latin typeface="Arial"/>
                    <a:ea typeface="Arial"/>
                    <a:cs typeface="Arial"/>
                    <a:sym typeface="Arial"/>
                  </a:rPr>
                  <a:t>core</a:t>
                </a:r>
                <a:endParaRPr sz="1400" b="0" i="0" u="none" strike="noStrike" cap="none">
                  <a:solidFill>
                    <a:srgbClr val="000000"/>
                  </a:solidFill>
                  <a:latin typeface="Arial"/>
                  <a:ea typeface="Arial"/>
                  <a:cs typeface="Arial"/>
                  <a:sym typeface="Arial"/>
                </a:endParaRPr>
              </a:p>
            </p:txBody>
          </p:sp>
          <p:pic>
            <p:nvPicPr>
              <p:cNvPr id="126" name="Google Shape;126;p2" descr="A picture containing text, clipart&#10;&#10;Description automatically generated"/>
              <p:cNvPicPr preferRelativeResize="0"/>
              <p:nvPr/>
            </p:nvPicPr>
            <p:blipFill rotWithShape="1">
              <a:blip r:embed="rId4">
                <a:alphaModFix/>
              </a:blip>
              <a:srcRect/>
              <a:stretch/>
            </p:blipFill>
            <p:spPr>
              <a:xfrm>
                <a:off x="2547883" y="2438101"/>
                <a:ext cx="248960" cy="290953"/>
              </a:xfrm>
              <a:prstGeom prst="rect">
                <a:avLst/>
              </a:prstGeom>
              <a:noFill/>
              <a:ln>
                <a:noFill/>
              </a:ln>
            </p:spPr>
          </p:pic>
        </p:grpSp>
      </p:grpSp>
      <p:grpSp>
        <p:nvGrpSpPr>
          <p:cNvPr id="127" name="Google Shape;127;p2"/>
          <p:cNvGrpSpPr/>
          <p:nvPr/>
        </p:nvGrpSpPr>
        <p:grpSpPr>
          <a:xfrm>
            <a:off x="643275" y="2541881"/>
            <a:ext cx="8137043" cy="822960"/>
            <a:chOff x="643275" y="2541881"/>
            <a:chExt cx="8137043" cy="822960"/>
          </a:xfrm>
        </p:grpSpPr>
        <p:sp>
          <p:nvSpPr>
            <p:cNvPr id="128" name="Google Shape;128;p2"/>
            <p:cNvSpPr/>
            <p:nvPr/>
          </p:nvSpPr>
          <p:spPr>
            <a:xfrm>
              <a:off x="643275" y="2713699"/>
              <a:ext cx="7090229" cy="479015"/>
            </a:xfrm>
            <a:prstGeom prst="rect">
              <a:avLst/>
            </a:prstGeom>
            <a:gradFill>
              <a:gsLst>
                <a:gs pos="0">
                  <a:schemeClr val="lt1"/>
                </a:gs>
                <a:gs pos="57000">
                  <a:srgbClr val="FF9405"/>
                </a:gs>
                <a:gs pos="100000">
                  <a:srgbClr val="FC5B08"/>
                </a:gs>
              </a:gsLst>
              <a:lin ang="0" scaled="0"/>
            </a:gradFill>
            <a:ln w="127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29" name="Google Shape;129;p2" descr="Logo&#10;&#10;Description automatically generated"/>
            <p:cNvPicPr preferRelativeResize="0"/>
            <p:nvPr/>
          </p:nvPicPr>
          <p:blipFill rotWithShape="1">
            <a:blip r:embed="rId5">
              <a:alphaModFix/>
            </a:blip>
            <a:srcRect/>
            <a:stretch/>
          </p:blipFill>
          <p:spPr>
            <a:xfrm>
              <a:off x="7823758" y="2541881"/>
              <a:ext cx="956560" cy="822960"/>
            </a:xfrm>
            <a:prstGeom prst="rect">
              <a:avLst/>
            </a:prstGeom>
            <a:noFill/>
            <a:ln>
              <a:noFill/>
            </a:ln>
          </p:spPr>
        </p:pic>
        <p:sp>
          <p:nvSpPr>
            <p:cNvPr id="130" name="Google Shape;130;p2"/>
            <p:cNvSpPr/>
            <p:nvPr/>
          </p:nvSpPr>
          <p:spPr>
            <a:xfrm>
              <a:off x="4639858" y="2721376"/>
              <a:ext cx="1447255" cy="4713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chemeClr val="lt1"/>
                  </a:solidFill>
                  <a:latin typeface="Arial"/>
                  <a:ea typeface="Arial"/>
                  <a:cs typeface="Arial"/>
                  <a:sym typeface="Arial"/>
                </a:rPr>
                <a:t>admiral.gsk</a:t>
              </a:r>
              <a:endParaRPr sz="1400" b="0" i="0" u="none" strike="noStrike" cap="none">
                <a:solidFill>
                  <a:schemeClr val="lt1"/>
                </a:solidFill>
                <a:latin typeface="Arial"/>
                <a:ea typeface="Arial"/>
                <a:cs typeface="Arial"/>
                <a:sym typeface="Arial"/>
              </a:endParaRPr>
            </a:p>
          </p:txBody>
        </p:sp>
        <p:sp>
          <p:nvSpPr>
            <p:cNvPr id="131" name="Google Shape;131;p2"/>
            <p:cNvSpPr/>
            <p:nvPr/>
          </p:nvSpPr>
          <p:spPr>
            <a:xfrm>
              <a:off x="6523648" y="2715339"/>
              <a:ext cx="1188720" cy="47901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chemeClr val="lt1"/>
                  </a:solidFill>
                  <a:latin typeface="Arial"/>
                  <a:ea typeface="Arial"/>
                  <a:cs typeface="Arial"/>
                  <a:sym typeface="Arial"/>
                </a:rPr>
                <a:t>internal</a:t>
              </a:r>
              <a:endParaRPr sz="1400" b="0" i="0" u="none" strike="noStrike" cap="none">
                <a:solidFill>
                  <a:schemeClr val="lt1"/>
                </a:solidFill>
                <a:latin typeface="Arial"/>
                <a:ea typeface="Arial"/>
                <a:cs typeface="Arial"/>
                <a:sym typeface="Arial"/>
              </a:endParaRPr>
            </a:p>
          </p:txBody>
        </p:sp>
        <p:cxnSp>
          <p:nvCxnSpPr>
            <p:cNvPr id="132" name="Google Shape;132;p2"/>
            <p:cNvCxnSpPr/>
            <p:nvPr/>
          </p:nvCxnSpPr>
          <p:spPr>
            <a:xfrm>
              <a:off x="4639858" y="2679041"/>
              <a:ext cx="0" cy="548640"/>
            </a:xfrm>
            <a:prstGeom prst="straightConnector1">
              <a:avLst/>
            </a:prstGeom>
            <a:noFill/>
            <a:ln w="25400" cap="flat" cmpd="sng">
              <a:solidFill>
                <a:schemeClr val="accent4"/>
              </a:solidFill>
              <a:prstDash val="solid"/>
              <a:round/>
              <a:headEnd type="none" w="sm" len="sm"/>
              <a:tailEnd type="none" w="sm" len="sm"/>
            </a:ln>
            <a:effectLst>
              <a:outerShdw blurRad="40000" dist="20000" dir="5400000" rotWithShape="0">
                <a:srgbClr val="000000">
                  <a:alpha val="37254"/>
                </a:srgbClr>
              </a:outerShdw>
            </a:effectLst>
          </p:spPr>
        </p:cxnSp>
        <p:cxnSp>
          <p:nvCxnSpPr>
            <p:cNvPr id="133" name="Google Shape;133;p2"/>
            <p:cNvCxnSpPr/>
            <p:nvPr/>
          </p:nvCxnSpPr>
          <p:spPr>
            <a:xfrm>
              <a:off x="6108893" y="2679041"/>
              <a:ext cx="0" cy="548640"/>
            </a:xfrm>
            <a:prstGeom prst="straightConnector1">
              <a:avLst/>
            </a:prstGeom>
            <a:noFill/>
            <a:ln w="25400" cap="flat" cmpd="sng">
              <a:solidFill>
                <a:schemeClr val="accent4"/>
              </a:solidFill>
              <a:prstDash val="solid"/>
              <a:round/>
              <a:headEnd type="none" w="sm" len="sm"/>
              <a:tailEnd type="none" w="sm" len="sm"/>
            </a:ln>
            <a:effectLst>
              <a:outerShdw blurRad="40000" dist="20000" dir="5400000" rotWithShape="0">
                <a:srgbClr val="000000">
                  <a:alpha val="37254"/>
                </a:srgbClr>
              </a:outerShdw>
            </a:effectLst>
          </p:spPr>
        </p:cxnSp>
        <p:grpSp>
          <p:nvGrpSpPr>
            <p:cNvPr id="134" name="Google Shape;134;p2"/>
            <p:cNvGrpSpPr/>
            <p:nvPr/>
          </p:nvGrpSpPr>
          <p:grpSpPr>
            <a:xfrm>
              <a:off x="1362223" y="2791175"/>
              <a:ext cx="939190" cy="334781"/>
              <a:chOff x="2465998" y="2411567"/>
              <a:chExt cx="939190" cy="334781"/>
            </a:xfrm>
          </p:grpSpPr>
          <p:sp>
            <p:nvSpPr>
              <p:cNvPr id="135" name="Google Shape;135;p2"/>
              <p:cNvSpPr/>
              <p:nvPr/>
            </p:nvSpPr>
            <p:spPr>
              <a:xfrm>
                <a:off x="2465998" y="2411567"/>
                <a:ext cx="939190" cy="334781"/>
              </a:xfrm>
              <a:prstGeom prst="rect">
                <a:avLst/>
              </a:prstGeom>
              <a:solidFill>
                <a:schemeClr val="lt1"/>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n-GB" sz="1800" b="0" i="0" u="none" strike="noStrike" cap="none">
                    <a:solidFill>
                      <a:schemeClr val="dk1"/>
                    </a:solidFill>
                    <a:latin typeface="Arial"/>
                    <a:ea typeface="Arial"/>
                    <a:cs typeface="Arial"/>
                    <a:sym typeface="Arial"/>
                  </a:rPr>
                  <a:t>core</a:t>
                </a:r>
                <a:endParaRPr sz="1400" b="0" i="0" u="none" strike="noStrike" cap="none">
                  <a:solidFill>
                    <a:srgbClr val="000000"/>
                  </a:solidFill>
                  <a:latin typeface="Arial"/>
                  <a:ea typeface="Arial"/>
                  <a:cs typeface="Arial"/>
                  <a:sym typeface="Arial"/>
                </a:endParaRPr>
              </a:p>
            </p:txBody>
          </p:sp>
          <p:pic>
            <p:nvPicPr>
              <p:cNvPr id="136" name="Google Shape;136;p2" descr="A picture containing text, clipart&#10;&#10;Description automatically generated"/>
              <p:cNvPicPr preferRelativeResize="0"/>
              <p:nvPr/>
            </p:nvPicPr>
            <p:blipFill rotWithShape="1">
              <a:blip r:embed="rId4">
                <a:alphaModFix/>
              </a:blip>
              <a:srcRect/>
              <a:stretch/>
            </p:blipFill>
            <p:spPr>
              <a:xfrm>
                <a:off x="2547883" y="2438101"/>
                <a:ext cx="248960" cy="290953"/>
              </a:xfrm>
              <a:prstGeom prst="rect">
                <a:avLst/>
              </a:prstGeom>
              <a:noFill/>
              <a:ln>
                <a:noFill/>
              </a:ln>
            </p:spPr>
          </p:pic>
        </p:grpSp>
      </p:grpSp>
      <p:grpSp>
        <p:nvGrpSpPr>
          <p:cNvPr id="137" name="Google Shape;137;p2"/>
          <p:cNvGrpSpPr/>
          <p:nvPr/>
        </p:nvGrpSpPr>
        <p:grpSpPr>
          <a:xfrm>
            <a:off x="635655" y="3330414"/>
            <a:ext cx="8144663" cy="548640"/>
            <a:chOff x="635655" y="3330414"/>
            <a:chExt cx="8144663" cy="548640"/>
          </a:xfrm>
        </p:grpSpPr>
        <p:sp>
          <p:nvSpPr>
            <p:cNvPr id="138" name="Google Shape;138;p2"/>
            <p:cNvSpPr/>
            <p:nvPr/>
          </p:nvSpPr>
          <p:spPr>
            <a:xfrm>
              <a:off x="635655" y="3363589"/>
              <a:ext cx="7090229" cy="479015"/>
            </a:xfrm>
            <a:prstGeom prst="rect">
              <a:avLst/>
            </a:prstGeom>
            <a:gradFill>
              <a:gsLst>
                <a:gs pos="0">
                  <a:schemeClr val="lt1"/>
                </a:gs>
                <a:gs pos="40000">
                  <a:schemeClr val="accent5"/>
                </a:gs>
                <a:gs pos="100000">
                  <a:srgbClr val="004B53"/>
                </a:gs>
              </a:gsLst>
              <a:lin ang="0" scaled="0"/>
            </a:gradFill>
            <a:ln w="1270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9" name="Google Shape;139;p2"/>
            <p:cNvSpPr txBox="1"/>
            <p:nvPr/>
          </p:nvSpPr>
          <p:spPr>
            <a:xfrm>
              <a:off x="7823758" y="3447590"/>
              <a:ext cx="956560" cy="307736"/>
            </a:xfrm>
            <a:prstGeom prst="rect">
              <a:avLst/>
            </a:prstGeom>
            <a:no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rgbClr val="004B53"/>
                  </a:solidFill>
                  <a:latin typeface="Arial"/>
                  <a:ea typeface="Arial"/>
                  <a:cs typeface="Arial"/>
                  <a:sym typeface="Arial"/>
                </a:rPr>
                <a:t>Your Org</a:t>
              </a:r>
              <a:endParaRPr sz="1600" b="0" i="0" u="none" strike="noStrike" cap="none">
                <a:solidFill>
                  <a:srgbClr val="000000"/>
                </a:solidFill>
                <a:latin typeface="Arial"/>
                <a:ea typeface="Arial"/>
                <a:cs typeface="Arial"/>
                <a:sym typeface="Arial"/>
              </a:endParaRPr>
            </a:p>
          </p:txBody>
        </p:sp>
        <p:sp>
          <p:nvSpPr>
            <p:cNvPr id="140" name="Google Shape;140;p2"/>
            <p:cNvSpPr/>
            <p:nvPr/>
          </p:nvSpPr>
          <p:spPr>
            <a:xfrm>
              <a:off x="4229196" y="3363586"/>
              <a:ext cx="2041907" cy="47901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chemeClr val="lt1"/>
                  </a:solidFill>
                  <a:latin typeface="Arial"/>
                  <a:ea typeface="Arial"/>
                  <a:cs typeface="Arial"/>
                  <a:sym typeface="Arial"/>
                </a:rPr>
                <a:t>admiral.you</a:t>
              </a:r>
              <a:endParaRPr sz="1400" b="0" i="0" u="none" strike="noStrike" cap="none">
                <a:solidFill>
                  <a:schemeClr val="lt1"/>
                </a:solidFill>
                <a:latin typeface="Arial"/>
                <a:ea typeface="Arial"/>
                <a:cs typeface="Arial"/>
                <a:sym typeface="Arial"/>
              </a:endParaRPr>
            </a:p>
          </p:txBody>
        </p:sp>
        <p:sp>
          <p:nvSpPr>
            <p:cNvPr id="141" name="Google Shape;141;p2"/>
            <p:cNvSpPr/>
            <p:nvPr/>
          </p:nvSpPr>
          <p:spPr>
            <a:xfrm>
              <a:off x="6522025" y="3366869"/>
              <a:ext cx="1191966" cy="47901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0" i="0" u="none" strike="noStrike" cap="none">
                  <a:solidFill>
                    <a:schemeClr val="lt1"/>
                  </a:solidFill>
                  <a:latin typeface="Arial"/>
                  <a:ea typeface="Arial"/>
                  <a:cs typeface="Arial"/>
                  <a:sym typeface="Arial"/>
                </a:rPr>
                <a:t>internal</a:t>
              </a:r>
              <a:endParaRPr sz="1400" b="0" i="0" u="none" strike="noStrike" cap="none">
                <a:solidFill>
                  <a:schemeClr val="lt1"/>
                </a:solidFill>
                <a:latin typeface="Arial"/>
                <a:ea typeface="Arial"/>
                <a:cs typeface="Arial"/>
                <a:sym typeface="Arial"/>
              </a:endParaRPr>
            </a:p>
          </p:txBody>
        </p:sp>
        <p:cxnSp>
          <p:nvCxnSpPr>
            <p:cNvPr id="142" name="Google Shape;142;p2"/>
            <p:cNvCxnSpPr/>
            <p:nvPr/>
          </p:nvCxnSpPr>
          <p:spPr>
            <a:xfrm>
              <a:off x="4229196" y="3330414"/>
              <a:ext cx="0" cy="548640"/>
            </a:xfrm>
            <a:prstGeom prst="straightConnector1">
              <a:avLst/>
            </a:prstGeom>
            <a:noFill/>
            <a:ln w="25400" cap="flat" cmpd="sng">
              <a:solidFill>
                <a:schemeClr val="accent5"/>
              </a:solidFill>
              <a:prstDash val="solid"/>
              <a:round/>
              <a:headEnd type="none" w="sm" len="sm"/>
              <a:tailEnd type="none" w="sm" len="sm"/>
            </a:ln>
            <a:effectLst>
              <a:outerShdw blurRad="40000" dist="20000" dir="5400000" rotWithShape="0">
                <a:srgbClr val="000000">
                  <a:alpha val="37254"/>
                </a:srgbClr>
              </a:outerShdw>
            </a:effectLst>
          </p:spPr>
        </p:cxnSp>
        <p:cxnSp>
          <p:nvCxnSpPr>
            <p:cNvPr id="143" name="Google Shape;143;p2"/>
            <p:cNvCxnSpPr/>
            <p:nvPr/>
          </p:nvCxnSpPr>
          <p:spPr>
            <a:xfrm>
              <a:off x="6282996" y="3330414"/>
              <a:ext cx="0" cy="548640"/>
            </a:xfrm>
            <a:prstGeom prst="straightConnector1">
              <a:avLst/>
            </a:prstGeom>
            <a:noFill/>
            <a:ln w="25400" cap="flat" cmpd="sng">
              <a:solidFill>
                <a:schemeClr val="accent5"/>
              </a:solidFill>
              <a:prstDash val="solid"/>
              <a:round/>
              <a:headEnd type="none" w="sm" len="sm"/>
              <a:tailEnd type="none" w="sm" len="sm"/>
            </a:ln>
            <a:effectLst>
              <a:outerShdw blurRad="40000" dist="20000" dir="5400000" rotWithShape="0">
                <a:srgbClr val="000000">
                  <a:alpha val="37254"/>
                </a:srgbClr>
              </a:outerShdw>
            </a:effectLst>
          </p:spPr>
        </p:cxnSp>
        <p:grpSp>
          <p:nvGrpSpPr>
            <p:cNvPr id="144" name="Google Shape;144;p2"/>
            <p:cNvGrpSpPr/>
            <p:nvPr/>
          </p:nvGrpSpPr>
          <p:grpSpPr>
            <a:xfrm>
              <a:off x="1362223" y="3437344"/>
              <a:ext cx="939190" cy="334781"/>
              <a:chOff x="2465998" y="2411567"/>
              <a:chExt cx="939190" cy="334781"/>
            </a:xfrm>
          </p:grpSpPr>
          <p:sp>
            <p:nvSpPr>
              <p:cNvPr id="145" name="Google Shape;145;p2"/>
              <p:cNvSpPr/>
              <p:nvPr/>
            </p:nvSpPr>
            <p:spPr>
              <a:xfrm>
                <a:off x="2465998" y="2411567"/>
                <a:ext cx="939190" cy="334781"/>
              </a:xfrm>
              <a:prstGeom prst="rect">
                <a:avLst/>
              </a:prstGeom>
              <a:solidFill>
                <a:schemeClr val="lt1"/>
              </a:solidFill>
              <a:ln w="12700"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800"/>
                  <a:buFont typeface="Arial"/>
                  <a:buNone/>
                </a:pPr>
                <a:r>
                  <a:rPr lang="en-GB" sz="1800" b="0" i="0" u="none" strike="noStrike" cap="none">
                    <a:solidFill>
                      <a:schemeClr val="dk1"/>
                    </a:solidFill>
                    <a:latin typeface="Arial"/>
                    <a:ea typeface="Arial"/>
                    <a:cs typeface="Arial"/>
                    <a:sym typeface="Arial"/>
                  </a:rPr>
                  <a:t>core</a:t>
                </a:r>
                <a:endParaRPr sz="1400" b="0" i="0" u="none" strike="noStrike" cap="none">
                  <a:solidFill>
                    <a:srgbClr val="000000"/>
                  </a:solidFill>
                  <a:latin typeface="Arial"/>
                  <a:ea typeface="Arial"/>
                  <a:cs typeface="Arial"/>
                  <a:sym typeface="Arial"/>
                </a:endParaRPr>
              </a:p>
            </p:txBody>
          </p:sp>
          <p:pic>
            <p:nvPicPr>
              <p:cNvPr id="146" name="Google Shape;146;p2" descr="A picture containing text, clipart&#10;&#10;Description automatically generated"/>
              <p:cNvPicPr preferRelativeResize="0"/>
              <p:nvPr/>
            </p:nvPicPr>
            <p:blipFill rotWithShape="1">
              <a:blip r:embed="rId4">
                <a:alphaModFix/>
              </a:blip>
              <a:srcRect/>
              <a:stretch/>
            </p:blipFill>
            <p:spPr>
              <a:xfrm>
                <a:off x="2547883" y="2438101"/>
                <a:ext cx="248960" cy="290953"/>
              </a:xfrm>
              <a:prstGeom prst="rect">
                <a:avLst/>
              </a:prstGeom>
              <a:noFill/>
              <a:ln>
                <a:noFill/>
              </a:ln>
            </p:spPr>
          </p:pic>
        </p:grpSp>
      </p:grpSp>
      <p:grpSp>
        <p:nvGrpSpPr>
          <p:cNvPr id="147" name="Google Shape;147;p2"/>
          <p:cNvGrpSpPr/>
          <p:nvPr/>
        </p:nvGrpSpPr>
        <p:grpSpPr>
          <a:xfrm>
            <a:off x="6494703" y="1190855"/>
            <a:ext cx="1185400" cy="816470"/>
            <a:chOff x="6494703" y="1190855"/>
            <a:chExt cx="1185400" cy="816470"/>
          </a:xfrm>
        </p:grpSpPr>
        <p:sp>
          <p:nvSpPr>
            <p:cNvPr id="148" name="Google Shape;148;p2"/>
            <p:cNvSpPr/>
            <p:nvPr/>
          </p:nvSpPr>
          <p:spPr>
            <a:xfrm>
              <a:off x="6494703" y="1190855"/>
              <a:ext cx="1185400" cy="47901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1" i="0" u="none" strike="noStrike" cap="none">
                  <a:solidFill>
                    <a:schemeClr val="accent3"/>
                  </a:solidFill>
                  <a:latin typeface="Arial"/>
                  <a:ea typeface="Arial"/>
                  <a:cs typeface="Arial"/>
                  <a:sym typeface="Arial"/>
                </a:rPr>
                <a:t>company</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GB" sz="1400" b="1" i="0" u="none" strike="noStrike" cap="none">
                  <a:solidFill>
                    <a:schemeClr val="accent3"/>
                  </a:solidFill>
                  <a:latin typeface="Arial"/>
                  <a:ea typeface="Arial"/>
                  <a:cs typeface="Arial"/>
                  <a:sym typeface="Arial"/>
                </a:rPr>
                <a:t>(internal)</a:t>
              </a:r>
              <a:endParaRPr sz="1400" b="1" i="0" u="none" strike="noStrike" cap="none">
                <a:solidFill>
                  <a:schemeClr val="accent3"/>
                </a:solidFill>
                <a:latin typeface="Arial"/>
                <a:ea typeface="Arial"/>
                <a:cs typeface="Arial"/>
                <a:sym typeface="Arial"/>
              </a:endParaRPr>
            </a:p>
          </p:txBody>
        </p:sp>
        <p:sp>
          <p:nvSpPr>
            <p:cNvPr id="149" name="Google Shape;149;p2"/>
            <p:cNvSpPr/>
            <p:nvPr/>
          </p:nvSpPr>
          <p:spPr>
            <a:xfrm rot="5400000">
              <a:off x="6927383" y="1254605"/>
              <a:ext cx="320040" cy="1185400"/>
            </a:xfrm>
            <a:prstGeom prst="leftBrace">
              <a:avLst>
                <a:gd name="adj1" fmla="val 8333"/>
                <a:gd name="adj2" fmla="val 50000"/>
              </a:avLst>
            </a:prstGeom>
            <a:noFill/>
            <a:ln w="25400" cap="flat" cmpd="sng">
              <a:solidFill>
                <a:schemeClr val="accent3"/>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grpSp>
      <p:grpSp>
        <p:nvGrpSpPr>
          <p:cNvPr id="150" name="Google Shape;150;p2"/>
          <p:cNvGrpSpPr/>
          <p:nvPr/>
        </p:nvGrpSpPr>
        <p:grpSpPr>
          <a:xfrm>
            <a:off x="4690928" y="1199695"/>
            <a:ext cx="1707154" cy="807630"/>
            <a:chOff x="4690928" y="1199695"/>
            <a:chExt cx="1707154" cy="807630"/>
          </a:xfrm>
        </p:grpSpPr>
        <p:sp>
          <p:nvSpPr>
            <p:cNvPr id="151" name="Google Shape;151;p2"/>
            <p:cNvSpPr/>
            <p:nvPr/>
          </p:nvSpPr>
          <p:spPr>
            <a:xfrm rot="5400000">
              <a:off x="5384485" y="993728"/>
              <a:ext cx="320040" cy="1707154"/>
            </a:xfrm>
            <a:prstGeom prst="leftBrace">
              <a:avLst>
                <a:gd name="adj1" fmla="val 8333"/>
                <a:gd name="adj2" fmla="val 50000"/>
              </a:avLst>
            </a:prstGeom>
            <a:noFill/>
            <a:ln w="25400" cap="flat" cmpd="sng">
              <a:solidFill>
                <a:schemeClr val="accent3"/>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52" name="Google Shape;152;p2"/>
            <p:cNvSpPr/>
            <p:nvPr/>
          </p:nvSpPr>
          <p:spPr>
            <a:xfrm>
              <a:off x="4846941" y="1199695"/>
              <a:ext cx="1395128" cy="47901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1" i="0" u="none" strike="noStrike" cap="none">
                  <a:solidFill>
                    <a:schemeClr val="accent3"/>
                  </a:solidFill>
                  <a:latin typeface="Arial"/>
                  <a:ea typeface="Arial"/>
                  <a:cs typeface="Arial"/>
                  <a:sym typeface="Arial"/>
                </a:rPr>
                <a:t>company</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GB" sz="1400" b="1" i="0" u="none" strike="noStrike" cap="none">
                  <a:solidFill>
                    <a:schemeClr val="accent3"/>
                  </a:solidFill>
                  <a:latin typeface="Arial"/>
                  <a:ea typeface="Arial"/>
                  <a:cs typeface="Arial"/>
                  <a:sym typeface="Arial"/>
                </a:rPr>
                <a:t>(open-source)</a:t>
              </a:r>
              <a:endParaRPr sz="1400" b="1" i="0" u="none" strike="noStrike" cap="none">
                <a:solidFill>
                  <a:schemeClr val="accent3"/>
                </a:solidFill>
                <a:latin typeface="Arial"/>
                <a:ea typeface="Arial"/>
                <a:cs typeface="Arial"/>
                <a:sym typeface="Arial"/>
              </a:endParaRPr>
            </a:p>
          </p:txBody>
        </p:sp>
      </p:grpSp>
      <p:grpSp>
        <p:nvGrpSpPr>
          <p:cNvPr id="153" name="Google Shape;153;p2"/>
          <p:cNvGrpSpPr/>
          <p:nvPr/>
        </p:nvGrpSpPr>
        <p:grpSpPr>
          <a:xfrm>
            <a:off x="672556" y="1190855"/>
            <a:ext cx="3920708" cy="816470"/>
            <a:chOff x="672556" y="1190855"/>
            <a:chExt cx="3920708" cy="816470"/>
          </a:xfrm>
        </p:grpSpPr>
        <p:sp>
          <p:nvSpPr>
            <p:cNvPr id="154" name="Google Shape;154;p2"/>
            <p:cNvSpPr/>
            <p:nvPr/>
          </p:nvSpPr>
          <p:spPr>
            <a:xfrm rot="5400000">
              <a:off x="2472890" y="-113049"/>
              <a:ext cx="320040" cy="3920708"/>
            </a:xfrm>
            <a:prstGeom prst="leftBrace">
              <a:avLst>
                <a:gd name="adj1" fmla="val 8333"/>
                <a:gd name="adj2" fmla="val 50000"/>
              </a:avLst>
            </a:prstGeom>
            <a:noFill/>
            <a:ln w="25400" cap="flat" cmpd="sng">
              <a:solidFill>
                <a:schemeClr val="accent3"/>
              </a:solidFill>
              <a:prstDash val="solid"/>
              <a:round/>
              <a:headEnd type="none" w="sm" len="sm"/>
              <a:tailEnd type="none" w="sm" len="sm"/>
            </a:ln>
            <a:effectLst>
              <a:outerShdw blurRad="40000" dist="20000" dir="5400000" rotWithShape="0">
                <a:srgbClr val="000000">
                  <a:alpha val="37254"/>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55" name="Google Shape;155;p2"/>
            <p:cNvSpPr/>
            <p:nvPr/>
          </p:nvSpPr>
          <p:spPr>
            <a:xfrm>
              <a:off x="2040210" y="1190855"/>
              <a:ext cx="1185400" cy="479014"/>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GB" sz="1400" b="1" i="0" u="none" strike="noStrike" cap="none">
                  <a:solidFill>
                    <a:schemeClr val="accent3"/>
                  </a:solidFill>
                  <a:latin typeface="Arial"/>
                  <a:ea typeface="Arial"/>
                  <a:cs typeface="Arial"/>
                  <a:sym typeface="Arial"/>
                </a:rPr>
                <a:t>admiral</a:t>
              </a:r>
              <a:endParaRPr sz="1400" b="1" i="0" u="none" strike="noStrike" cap="none">
                <a:solidFill>
                  <a:schemeClr val="accent3"/>
                </a:solidFill>
                <a:latin typeface="Arial"/>
                <a:ea typeface="Arial"/>
                <a:cs typeface="Arial"/>
                <a:sym typeface="Arial"/>
              </a:endParaRPr>
            </a:p>
          </p:txBody>
        </p:sp>
      </p:grpSp>
      <p:sp>
        <p:nvSpPr>
          <p:cNvPr id="156" name="Google Shape;156;p2"/>
          <p:cNvSpPr/>
          <p:nvPr/>
        </p:nvSpPr>
        <p:spPr>
          <a:xfrm>
            <a:off x="2613825" y="3252626"/>
            <a:ext cx="1424230" cy="713455"/>
          </a:xfrm>
          <a:prstGeom prst="rightArrow">
            <a:avLst>
              <a:gd name="adj1" fmla="val 50000"/>
              <a:gd name="adj2" fmla="val 50000"/>
            </a:avLst>
          </a:prstGeom>
          <a:solidFill>
            <a:schemeClr val="accent6"/>
          </a:solidFill>
          <a:ln w="12700" cap="flat" cmpd="sng">
            <a:solidFill>
              <a:srgbClr val="42424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GB" sz="1100" b="1" i="0" u="none" strike="noStrike" cap="none">
                <a:solidFill>
                  <a:srgbClr val="424242"/>
                </a:solidFill>
                <a:latin typeface="Arial"/>
                <a:ea typeface="Arial"/>
                <a:cs typeface="Arial"/>
                <a:sym typeface="Arial"/>
              </a:rPr>
              <a:t>Can we move the wall?</a:t>
            </a:r>
            <a:endParaRPr sz="1200" b="0" i="0" u="none" strike="noStrike" cap="none">
              <a:solidFill>
                <a:srgbClr val="424242"/>
              </a:solidFill>
              <a:latin typeface="Arial"/>
              <a:ea typeface="Arial"/>
              <a:cs typeface="Arial"/>
              <a:sym typeface="Arial"/>
            </a:endParaRPr>
          </a:p>
        </p:txBody>
      </p:sp>
      <p:sp>
        <p:nvSpPr>
          <p:cNvPr id="157" name="Google Shape;157;p2"/>
          <p:cNvSpPr/>
          <p:nvPr/>
        </p:nvSpPr>
        <p:spPr>
          <a:xfrm>
            <a:off x="164879" y="2166830"/>
            <a:ext cx="956554" cy="1469498"/>
          </a:xfrm>
          <a:prstGeom prst="downArrow">
            <a:avLst>
              <a:gd name="adj1" fmla="val 50000"/>
              <a:gd name="adj2" fmla="val 50000"/>
            </a:avLst>
          </a:prstGeom>
          <a:solidFill>
            <a:schemeClr val="accent6"/>
          </a:solidFill>
          <a:ln w="12700" cap="flat" cmpd="sng">
            <a:solidFill>
              <a:srgbClr val="42424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2"/>
          <p:cNvSpPr txBox="1"/>
          <p:nvPr/>
        </p:nvSpPr>
        <p:spPr>
          <a:xfrm rot="-5400000">
            <a:off x="27972" y="2542866"/>
            <a:ext cx="1230359" cy="478277"/>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100"/>
              <a:buFont typeface="Arial"/>
              <a:buNone/>
            </a:pPr>
            <a:r>
              <a:rPr lang="en-GB" sz="1100" b="1" i="0" u="none" strike="noStrike" cap="none">
                <a:solidFill>
                  <a:srgbClr val="424242"/>
                </a:solidFill>
                <a:latin typeface="Arial"/>
                <a:ea typeface="Arial"/>
                <a:cs typeface="Arial"/>
                <a:sym typeface="Arial"/>
              </a:rPr>
              <a:t>Does admiral extend?</a:t>
            </a:r>
            <a:endParaRPr sz="1200" b="0" i="0" u="none" strike="noStrike" cap="none">
              <a:solidFill>
                <a:srgbClr val="424242"/>
              </a:solidFill>
              <a:latin typeface="Arial"/>
              <a:ea typeface="Arial"/>
              <a:cs typeface="Arial"/>
              <a:sym typeface="Arial"/>
            </a:endParaRPr>
          </a:p>
        </p:txBody>
      </p:sp>
    </p:spTree>
    <p:extLst>
      <p:ext uri="{BB962C8B-B14F-4D97-AF65-F5344CB8AC3E}">
        <p14:creationId xmlns:p14="http://schemas.microsoft.com/office/powerpoint/2010/main" val="6812742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ge955e0b2aa_0_46"/>
          <p:cNvSpPr txBox="1">
            <a:spLocks noGrp="1"/>
          </p:cNvSpPr>
          <p:nvPr>
            <p:ph type="title"/>
          </p:nvPr>
        </p:nvSpPr>
        <p:spPr>
          <a:xfrm>
            <a:off x="1236600" y="341300"/>
            <a:ext cx="75957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dirty="0" smtClean="0"/>
              <a:t>Let’s dive in deeper…</a:t>
            </a:r>
            <a:endParaRPr dirty="0"/>
          </a:p>
        </p:txBody>
      </p:sp>
      <p:sp>
        <p:nvSpPr>
          <p:cNvPr id="100" name="Google Shape;100;ge955e0b2aa_0_46"/>
          <p:cNvSpPr txBox="1">
            <a:spLocks noGrp="1"/>
          </p:cNvSpPr>
          <p:nvPr>
            <p:ph type="body" idx="1"/>
          </p:nvPr>
        </p:nvSpPr>
        <p:spPr>
          <a:xfrm>
            <a:off x="311700" y="1463040"/>
            <a:ext cx="8520600" cy="3427012"/>
          </a:xfrm>
          <a:prstGeom prst="rect">
            <a:avLst/>
          </a:prstGeom>
          <a:noFill/>
          <a:ln>
            <a:noFill/>
          </a:ln>
        </p:spPr>
        <p:txBody>
          <a:bodyPr spcFirstLastPara="1" wrap="square" lIns="91425" tIns="91425" rIns="91425" bIns="91425" anchor="t" anchorCtr="0">
            <a:normAutofit fontScale="92500" lnSpcReduction="20000"/>
          </a:bodyPr>
          <a:lstStyle/>
          <a:p>
            <a:pPr marL="114300" lvl="0" indent="0">
              <a:buSzPct val="108107"/>
              <a:buNone/>
            </a:pPr>
            <a:r>
              <a:rPr lang="en-GB" b="1" dirty="0"/>
              <a:t>a</a:t>
            </a:r>
            <a:r>
              <a:rPr lang="en-GB" b="1" dirty="0" smtClean="0"/>
              <a:t>dmiral site: </a:t>
            </a:r>
            <a:r>
              <a:rPr lang="en-GB" sz="1400" u="sng" dirty="0">
                <a:solidFill>
                  <a:schemeClr val="accent5"/>
                </a:solidFill>
                <a:hlinkClick r:id="rId3"/>
              </a:rPr>
              <a:t>https://</a:t>
            </a:r>
            <a:r>
              <a:rPr lang="en-GB" sz="1400" u="sng" dirty="0" smtClean="0">
                <a:solidFill>
                  <a:schemeClr val="accent5"/>
                </a:solidFill>
                <a:hlinkClick r:id="rId3"/>
              </a:rPr>
              <a:t>roche-gsk.github.io/admiral/index.html</a:t>
            </a:r>
            <a:r>
              <a:rPr lang="en-GB" sz="1400" u="sng" dirty="0" smtClean="0">
                <a:solidFill>
                  <a:schemeClr val="accent5"/>
                </a:solidFill>
              </a:rPr>
              <a:t> </a:t>
            </a:r>
          </a:p>
          <a:p>
            <a:pPr marL="114300" lvl="0" indent="0">
              <a:buSzPct val="108107"/>
              <a:buNone/>
            </a:pPr>
            <a:endParaRPr lang="en-GB" b="1" dirty="0" smtClean="0"/>
          </a:p>
          <a:p>
            <a:pPr lvl="0">
              <a:buSzPct val="108107"/>
            </a:pPr>
            <a:r>
              <a:rPr lang="en-GB" dirty="0" smtClean="0"/>
              <a:t>R </a:t>
            </a:r>
            <a:r>
              <a:rPr lang="en-GB" dirty="0"/>
              <a:t>functions </a:t>
            </a:r>
            <a:r>
              <a:rPr lang="en-GB" dirty="0" smtClean="0"/>
              <a:t>include </a:t>
            </a:r>
            <a:r>
              <a:rPr lang="en-GB" dirty="0"/>
              <a:t>example calls and are unit </a:t>
            </a:r>
            <a:r>
              <a:rPr lang="en-GB" dirty="0" smtClean="0"/>
              <a:t>tested (with &gt;80% coverage level) </a:t>
            </a:r>
            <a:r>
              <a:rPr lang="en-GB" dirty="0"/>
              <a:t>to create the common standards for the following datasets: </a:t>
            </a:r>
          </a:p>
          <a:p>
            <a:pPr lvl="1">
              <a:buSzPct val="108107"/>
            </a:pPr>
            <a:r>
              <a:rPr lang="en-GB" i="1" dirty="0">
                <a:solidFill>
                  <a:srgbClr val="FF0000"/>
                </a:solidFill>
              </a:rPr>
              <a:t>ADSL (~50%)</a:t>
            </a:r>
          </a:p>
          <a:p>
            <a:pPr lvl="1">
              <a:buSzPct val="108107"/>
            </a:pPr>
            <a:r>
              <a:rPr lang="en-GB" i="1" dirty="0">
                <a:solidFill>
                  <a:srgbClr val="FF0000"/>
                </a:solidFill>
              </a:rPr>
              <a:t>BDS: ADVS, ADEG, ADEX (70-80%)</a:t>
            </a:r>
          </a:p>
          <a:p>
            <a:pPr lvl="1">
              <a:buSzPct val="108107"/>
            </a:pPr>
            <a:r>
              <a:rPr lang="en-GB" i="1" dirty="0" smtClean="0">
                <a:solidFill>
                  <a:srgbClr val="FF0000"/>
                </a:solidFill>
              </a:rPr>
              <a:t>OCCDS: </a:t>
            </a:r>
            <a:r>
              <a:rPr lang="en-GB" i="1" dirty="0">
                <a:solidFill>
                  <a:srgbClr val="FF0000"/>
                </a:solidFill>
              </a:rPr>
              <a:t>ADAE, ADCM (80</a:t>
            </a:r>
            <a:r>
              <a:rPr lang="en-GB" i="1" dirty="0" smtClean="0">
                <a:solidFill>
                  <a:srgbClr val="FF0000"/>
                </a:solidFill>
              </a:rPr>
              <a:t>%)</a:t>
            </a:r>
            <a:endParaRPr lang="en-GB" i="1" dirty="0">
              <a:solidFill>
                <a:srgbClr val="FF0000"/>
              </a:solidFill>
            </a:endParaRPr>
          </a:p>
          <a:p>
            <a:pPr lvl="0">
              <a:buSzPct val="108107"/>
            </a:pPr>
            <a:r>
              <a:rPr lang="en-GB" dirty="0"/>
              <a:t>Vignettes how to create ADSL, BDS and OCCUR datasets, including example </a:t>
            </a:r>
            <a:r>
              <a:rPr lang="en-GB" dirty="0" smtClean="0"/>
              <a:t>scripts, but functions </a:t>
            </a:r>
            <a:r>
              <a:rPr lang="en-GB" dirty="0"/>
              <a:t>can also be used for </a:t>
            </a:r>
            <a:r>
              <a:rPr lang="en-GB" dirty="0" smtClean="0"/>
              <a:t>other datasets  </a:t>
            </a:r>
          </a:p>
          <a:p>
            <a:pPr lvl="0">
              <a:buSzPct val="108107"/>
            </a:pPr>
            <a:r>
              <a:rPr lang="en-GB" dirty="0" smtClean="0"/>
              <a:t>Tested across various SDTM &amp; </a:t>
            </a:r>
            <a:r>
              <a:rPr lang="en-GB" dirty="0" err="1" smtClean="0"/>
              <a:t>ADaM</a:t>
            </a:r>
            <a:r>
              <a:rPr lang="en-GB" dirty="0" smtClean="0"/>
              <a:t> versions </a:t>
            </a:r>
          </a:p>
          <a:p>
            <a:pPr lvl="0">
              <a:buSzPct val="108107"/>
            </a:pPr>
            <a:r>
              <a:rPr lang="en-GB" dirty="0" smtClean="0"/>
              <a:t>R </a:t>
            </a:r>
            <a:r>
              <a:rPr lang="en-GB" dirty="0"/>
              <a:t>Platform / Environment: </a:t>
            </a:r>
            <a:r>
              <a:rPr lang="en-GB" dirty="0" smtClean="0"/>
              <a:t>no </a:t>
            </a:r>
            <a:r>
              <a:rPr lang="en-GB" dirty="0"/>
              <a:t>explicit requirements. Suggest R ≥ v3.5.</a:t>
            </a:r>
            <a:endParaRPr dirty="0"/>
          </a:p>
          <a:p>
            <a:pPr marL="457200" lvl="0" indent="-342900" algn="l" rtl="0">
              <a:lnSpc>
                <a:spcPct val="115000"/>
              </a:lnSpc>
              <a:spcBef>
                <a:spcPts val="0"/>
              </a:spcBef>
              <a:spcAft>
                <a:spcPts val="0"/>
              </a:spcAft>
              <a:buSzPct val="108107"/>
              <a:buChar char="●"/>
            </a:pPr>
            <a:r>
              <a:rPr lang="en-GB" dirty="0"/>
              <a:t>Direct Package Dependencies: </a:t>
            </a:r>
            <a:r>
              <a:rPr lang="en-GB" sz="1400" dirty="0" err="1">
                <a:latin typeface="Consolas"/>
                <a:ea typeface="Consolas"/>
                <a:cs typeface="Consolas"/>
                <a:sym typeface="Consolas"/>
              </a:rPr>
              <a:t>assertthat</a:t>
            </a:r>
            <a:r>
              <a:rPr lang="en-GB" dirty="0"/>
              <a:t>, </a:t>
            </a:r>
            <a:r>
              <a:rPr lang="en-GB" sz="1400" dirty="0" err="1">
                <a:latin typeface="Consolas"/>
                <a:ea typeface="Consolas"/>
                <a:cs typeface="Consolas"/>
                <a:sym typeface="Consolas"/>
              </a:rPr>
              <a:t>dplyr</a:t>
            </a:r>
            <a:r>
              <a:rPr lang="en-GB" dirty="0"/>
              <a:t>, </a:t>
            </a:r>
            <a:r>
              <a:rPr lang="en-GB" sz="1400" dirty="0" err="1">
                <a:latin typeface="Consolas"/>
                <a:ea typeface="Consolas"/>
                <a:cs typeface="Consolas"/>
                <a:sym typeface="Consolas"/>
              </a:rPr>
              <a:t>lubridate</a:t>
            </a:r>
            <a:r>
              <a:rPr lang="en-GB" dirty="0"/>
              <a:t>, </a:t>
            </a:r>
            <a:r>
              <a:rPr lang="en-GB" sz="1400" dirty="0" err="1">
                <a:latin typeface="Consolas"/>
                <a:ea typeface="Consolas"/>
                <a:cs typeface="Consolas"/>
                <a:sym typeface="Consolas"/>
              </a:rPr>
              <a:t>magrittr</a:t>
            </a:r>
            <a:r>
              <a:rPr lang="en-GB" dirty="0"/>
              <a:t>, </a:t>
            </a:r>
            <a:r>
              <a:rPr lang="en-GB" sz="1400" dirty="0" err="1">
                <a:latin typeface="Consolas"/>
                <a:ea typeface="Consolas"/>
                <a:cs typeface="Consolas"/>
                <a:sym typeface="Consolas"/>
              </a:rPr>
              <a:t>purrr</a:t>
            </a:r>
            <a:r>
              <a:rPr lang="en-GB" dirty="0"/>
              <a:t>, </a:t>
            </a:r>
            <a:r>
              <a:rPr lang="en-GB" sz="1400" dirty="0" err="1">
                <a:latin typeface="Consolas"/>
                <a:ea typeface="Consolas"/>
                <a:cs typeface="Consolas"/>
                <a:sym typeface="Consolas"/>
              </a:rPr>
              <a:t>rlang</a:t>
            </a:r>
            <a:r>
              <a:rPr lang="en-GB" dirty="0"/>
              <a:t>, </a:t>
            </a:r>
            <a:r>
              <a:rPr lang="en-GB" sz="1400" dirty="0" err="1">
                <a:latin typeface="Consolas"/>
                <a:ea typeface="Consolas"/>
                <a:cs typeface="Consolas"/>
                <a:sym typeface="Consolas"/>
              </a:rPr>
              <a:t>stringr</a:t>
            </a:r>
            <a:r>
              <a:rPr lang="en-GB" dirty="0"/>
              <a:t> and </a:t>
            </a:r>
            <a:r>
              <a:rPr lang="en-GB" sz="1400" dirty="0" err="1" smtClean="0">
                <a:latin typeface="Consolas"/>
                <a:ea typeface="Consolas"/>
                <a:cs typeface="Consolas"/>
                <a:sym typeface="Consolas"/>
              </a:rPr>
              <a:t>tidyr</a:t>
            </a:r>
            <a:endParaRPr dirty="0">
              <a:latin typeface="Consolas"/>
              <a:ea typeface="Consolas"/>
              <a:cs typeface="Consolas"/>
              <a:sym typeface="Consolas"/>
            </a:endParaRPr>
          </a:p>
        </p:txBody>
      </p:sp>
      <p:pic>
        <p:nvPicPr>
          <p:cNvPr id="2" name="Picture 1"/>
          <p:cNvPicPr>
            <a:picLocks noChangeAspect="1"/>
          </p:cNvPicPr>
          <p:nvPr/>
        </p:nvPicPr>
        <p:blipFill>
          <a:blip r:embed="rId4"/>
          <a:stretch>
            <a:fillRect/>
          </a:stretch>
        </p:blipFill>
        <p:spPr>
          <a:xfrm>
            <a:off x="5780738" y="80656"/>
            <a:ext cx="3218539" cy="1809751"/>
          </a:xfrm>
          <a:prstGeom prst="rect">
            <a:avLst/>
          </a:prstGeom>
        </p:spPr>
      </p:pic>
    </p:spTree>
    <p:extLst>
      <p:ext uri="{BB962C8B-B14F-4D97-AF65-F5344CB8AC3E}">
        <p14:creationId xmlns:p14="http://schemas.microsoft.com/office/powerpoint/2010/main" val="29997442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ge91821dc1e_0_8"/>
          <p:cNvSpPr txBox="1">
            <a:spLocks noGrp="1"/>
          </p:cNvSpPr>
          <p:nvPr>
            <p:ph type="title"/>
          </p:nvPr>
        </p:nvSpPr>
        <p:spPr>
          <a:xfrm>
            <a:off x="1236600" y="341300"/>
            <a:ext cx="75957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dirty="0" smtClean="0"/>
              <a:t>External Testing Read-out</a:t>
            </a:r>
            <a:endParaRPr dirty="0"/>
          </a:p>
        </p:txBody>
      </p:sp>
      <p:sp>
        <p:nvSpPr>
          <p:cNvPr id="2" name="Text Placeholder 1"/>
          <p:cNvSpPr>
            <a:spLocks noGrp="1"/>
          </p:cNvSpPr>
          <p:nvPr>
            <p:ph type="body" idx="1"/>
          </p:nvPr>
        </p:nvSpPr>
        <p:spPr/>
        <p:txBody>
          <a:bodyPr/>
          <a:lstStyle/>
          <a:p>
            <a:r>
              <a:rPr lang="en-GB" dirty="0" smtClean="0"/>
              <a:t>During Sept/Oct we held a testing phase where 15 other companies and &gt;50 programmers were kind enough to commit time to try out admiral</a:t>
            </a:r>
          </a:p>
          <a:p>
            <a:r>
              <a:rPr lang="en-GB" dirty="0" smtClean="0"/>
              <a:t>Here’s a summary of the findings:</a:t>
            </a:r>
            <a:endParaRPr lang="en-GB" dirty="0"/>
          </a:p>
        </p:txBody>
      </p:sp>
    </p:spTree>
    <p:extLst>
      <p:ext uri="{BB962C8B-B14F-4D97-AF65-F5344CB8AC3E}">
        <p14:creationId xmlns:p14="http://schemas.microsoft.com/office/powerpoint/2010/main" val="35939364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Google Shape;30;p6"/>
          <p:cNvSpPr txBox="1">
            <a:spLocks noGrp="1"/>
          </p:cNvSpPr>
          <p:nvPr>
            <p:ph type="ctrTitle"/>
          </p:nvPr>
        </p:nvSpPr>
        <p:spPr>
          <a:xfrm>
            <a:off x="311708" y="1070581"/>
            <a:ext cx="8520600" cy="2052600"/>
          </a:xfrm>
          <a:prstGeom prst="rect">
            <a:avLst/>
          </a:prstGeom>
        </p:spPr>
        <p:txBody>
          <a:bodyPr spcFirstLastPara="1" wrap="square" lIns="91425" tIns="91425" rIns="91425" bIns="91425" anchor="b" anchorCtr="0">
            <a:normAutofit/>
          </a:bodyPr>
          <a:lstStyle/>
          <a:p>
            <a:pPr lvl="0"/>
            <a:r>
              <a:rPr lang="en-GB" sz="4800" i="1" dirty="0" smtClean="0"/>
              <a:t>Hands-on Trial</a:t>
            </a:r>
            <a:endParaRPr sz="6000" i="1" dirty="0"/>
          </a:p>
        </p:txBody>
      </p:sp>
    </p:spTree>
    <p:extLst>
      <p:ext uri="{BB962C8B-B14F-4D97-AF65-F5344CB8AC3E}">
        <p14:creationId xmlns:p14="http://schemas.microsoft.com/office/powerpoint/2010/main" val="74468898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1236599" y="341300"/>
            <a:ext cx="79074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smtClean="0"/>
              <a:t>Hands-on Trial</a:t>
            </a:r>
            <a:endParaRPr sz="2400" dirty="0"/>
          </a:p>
        </p:txBody>
      </p:sp>
      <p:sp>
        <p:nvSpPr>
          <p:cNvPr id="37" name="Google Shape;37;p7"/>
          <p:cNvSpPr txBox="1">
            <a:spLocks noGrp="1"/>
          </p:cNvSpPr>
          <p:nvPr>
            <p:ph type="body" idx="1"/>
          </p:nvPr>
        </p:nvSpPr>
        <p:spPr>
          <a:xfrm>
            <a:off x="311699" y="1152474"/>
            <a:ext cx="8832301" cy="3920457"/>
          </a:xfrm>
          <a:prstGeom prst="rect">
            <a:avLst/>
          </a:prstGeom>
        </p:spPr>
        <p:txBody>
          <a:bodyPr spcFirstLastPara="1" wrap="square" lIns="91425" tIns="91425" rIns="91425" bIns="91425" anchor="t" anchorCtr="0">
            <a:normAutofit lnSpcReduction="10000"/>
          </a:bodyPr>
          <a:lstStyle/>
          <a:p>
            <a:pPr marL="285750" indent="-285750">
              <a:spcAft>
                <a:spcPts val="1200"/>
              </a:spcAft>
            </a:pPr>
            <a:r>
              <a:rPr lang="en-GB" dirty="0" smtClean="0"/>
              <a:t>To demonstrate how (hopefully) simple the admiral package is to pick up and use we will run a 45 min hands-on session where you can all try it out</a:t>
            </a:r>
          </a:p>
          <a:p>
            <a:pPr marL="285750" indent="-285750">
              <a:spcAft>
                <a:spcPts val="1200"/>
              </a:spcAft>
            </a:pPr>
            <a:r>
              <a:rPr lang="en-GB" dirty="0" smtClean="0"/>
              <a:t>Many of our testers gave the feedback </a:t>
            </a:r>
            <a:r>
              <a:rPr lang="en-GB" i="1" dirty="0" smtClean="0"/>
              <a:t>“No training needed” </a:t>
            </a:r>
            <a:r>
              <a:rPr lang="en-GB" dirty="0" smtClean="0"/>
              <a:t>– so let’s see!</a:t>
            </a:r>
          </a:p>
          <a:p>
            <a:pPr marL="285750" indent="-285750">
              <a:spcAft>
                <a:spcPts val="1200"/>
              </a:spcAft>
            </a:pPr>
            <a:r>
              <a:rPr lang="en-GB" dirty="0" smtClean="0"/>
              <a:t>We have 3 </a:t>
            </a:r>
            <a:r>
              <a:rPr lang="en-GB" dirty="0" smtClean="0"/>
              <a:t>exercises for </a:t>
            </a:r>
            <a:r>
              <a:rPr lang="en-GB" dirty="0" smtClean="0"/>
              <a:t>you to choose from:</a:t>
            </a:r>
          </a:p>
          <a:p>
            <a:pPr marL="742950" lvl="1" indent="-285750"/>
            <a:r>
              <a:rPr lang="en-GB" b="1" i="1" dirty="0" smtClean="0">
                <a:solidFill>
                  <a:srgbClr val="FF0000"/>
                </a:solidFill>
              </a:rPr>
              <a:t>Beginner: </a:t>
            </a:r>
            <a:r>
              <a:rPr lang="en-GB" i="1" dirty="0" smtClean="0"/>
              <a:t>for </a:t>
            </a:r>
            <a:r>
              <a:rPr lang="en-GB" i="1" dirty="0"/>
              <a:t>those with limited or no prior R or </a:t>
            </a:r>
            <a:r>
              <a:rPr lang="en-GB" i="1" dirty="0" err="1"/>
              <a:t>ADaM</a:t>
            </a:r>
            <a:r>
              <a:rPr lang="en-GB" i="1" dirty="0"/>
              <a:t> experience</a:t>
            </a:r>
            <a:endParaRPr lang="en-GB" i="1" dirty="0" smtClean="0"/>
          </a:p>
          <a:p>
            <a:pPr marL="742950" lvl="1" indent="-285750"/>
            <a:r>
              <a:rPr lang="en-GB" b="1" i="1" dirty="0" smtClean="0">
                <a:solidFill>
                  <a:srgbClr val="FF0000"/>
                </a:solidFill>
              </a:rPr>
              <a:t>Intermediate: </a:t>
            </a:r>
            <a:r>
              <a:rPr lang="en-GB" i="1" dirty="0" smtClean="0"/>
              <a:t>for </a:t>
            </a:r>
            <a:r>
              <a:rPr lang="en-GB" i="1" dirty="0"/>
              <a:t>those with 1-2 years of R and </a:t>
            </a:r>
            <a:r>
              <a:rPr lang="en-GB" i="1" dirty="0" err="1"/>
              <a:t>ADaM</a:t>
            </a:r>
            <a:r>
              <a:rPr lang="en-GB" i="1" dirty="0"/>
              <a:t> experience</a:t>
            </a:r>
            <a:endParaRPr lang="en-GB" i="1" dirty="0" smtClean="0"/>
          </a:p>
          <a:p>
            <a:pPr marL="742950" lvl="1" indent="-285750">
              <a:spcAft>
                <a:spcPts val="1200"/>
              </a:spcAft>
            </a:pPr>
            <a:r>
              <a:rPr lang="en-GB" b="1" i="1" dirty="0" smtClean="0">
                <a:solidFill>
                  <a:srgbClr val="FF0000"/>
                </a:solidFill>
              </a:rPr>
              <a:t>Advanced: </a:t>
            </a:r>
            <a:r>
              <a:rPr lang="en-GB" i="1" dirty="0" smtClean="0"/>
              <a:t>for </a:t>
            </a:r>
            <a:r>
              <a:rPr lang="en-GB" i="1" dirty="0"/>
              <a:t>those with 3+ years of R and </a:t>
            </a:r>
            <a:r>
              <a:rPr lang="en-GB" i="1" dirty="0" err="1"/>
              <a:t>ADaM</a:t>
            </a:r>
            <a:r>
              <a:rPr lang="en-GB" i="1" dirty="0"/>
              <a:t> experience</a:t>
            </a:r>
            <a:endParaRPr lang="en-GB" i="1" dirty="0" smtClean="0"/>
          </a:p>
          <a:p>
            <a:pPr marL="285750" indent="-285750">
              <a:spcAft>
                <a:spcPts val="1200"/>
              </a:spcAft>
            </a:pPr>
            <a:endParaRPr lang="en-GB" dirty="0" smtClean="0"/>
          </a:p>
          <a:p>
            <a:pPr marL="285750" indent="-285750">
              <a:spcAft>
                <a:spcPts val="1200"/>
              </a:spcAft>
            </a:pPr>
            <a:r>
              <a:rPr lang="en-GB" dirty="0" smtClean="0"/>
              <a:t>If you find any issues consult the documentation via link provided, and if still stuck then scroll down and you’ll find all solutions at the bottom of each </a:t>
            </a:r>
            <a:r>
              <a:rPr lang="en-GB" dirty="0" smtClean="0"/>
              <a:t>exercise</a:t>
            </a:r>
            <a:endParaRPr dirty="0"/>
          </a:p>
        </p:txBody>
      </p:sp>
      <p:pic>
        <p:nvPicPr>
          <p:cNvPr id="3" name="Picture 2"/>
          <p:cNvPicPr>
            <a:picLocks noChangeAspect="1"/>
          </p:cNvPicPr>
          <p:nvPr/>
        </p:nvPicPr>
        <p:blipFill>
          <a:blip r:embed="rId3"/>
          <a:stretch>
            <a:fillRect/>
          </a:stretch>
        </p:blipFill>
        <p:spPr>
          <a:xfrm>
            <a:off x="7358271" y="2327180"/>
            <a:ext cx="1759790" cy="1759790"/>
          </a:xfrm>
          <a:prstGeom prst="rect">
            <a:avLst/>
          </a:prstGeom>
        </p:spPr>
      </p:pic>
    </p:spTree>
    <p:extLst>
      <p:ext uri="{BB962C8B-B14F-4D97-AF65-F5344CB8AC3E}">
        <p14:creationId xmlns:p14="http://schemas.microsoft.com/office/powerpoint/2010/main" val="85850657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1236599" y="341300"/>
            <a:ext cx="79074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smtClean="0"/>
              <a:t>Hands-on Trial - Setup</a:t>
            </a:r>
            <a:endParaRPr sz="2400" dirty="0"/>
          </a:p>
        </p:txBody>
      </p:sp>
      <p:sp>
        <p:nvSpPr>
          <p:cNvPr id="37" name="Google Shape;37;p7"/>
          <p:cNvSpPr txBox="1">
            <a:spLocks noGrp="1"/>
          </p:cNvSpPr>
          <p:nvPr>
            <p:ph type="body" idx="1"/>
          </p:nvPr>
        </p:nvSpPr>
        <p:spPr>
          <a:xfrm>
            <a:off x="311699" y="1152474"/>
            <a:ext cx="8832301" cy="3689870"/>
          </a:xfrm>
          <a:prstGeom prst="rect">
            <a:avLst/>
          </a:prstGeom>
        </p:spPr>
        <p:txBody>
          <a:bodyPr spcFirstLastPara="1" wrap="square" lIns="91425" tIns="91425" rIns="91425" bIns="91425" anchor="t" anchorCtr="0">
            <a:normAutofit fontScale="92500" lnSpcReduction="20000"/>
          </a:bodyPr>
          <a:lstStyle/>
          <a:p>
            <a:pPr marL="285750" indent="-285750">
              <a:spcAft>
                <a:spcPts val="1200"/>
              </a:spcAft>
            </a:pPr>
            <a:r>
              <a:rPr lang="en-GB" dirty="0" smtClean="0"/>
              <a:t>We </a:t>
            </a:r>
            <a:r>
              <a:rPr lang="en-GB" dirty="0"/>
              <a:t>will be using </a:t>
            </a:r>
            <a:r>
              <a:rPr lang="en-GB" dirty="0" err="1"/>
              <a:t>RStudio</a:t>
            </a:r>
            <a:r>
              <a:rPr lang="en-GB" dirty="0"/>
              <a:t> </a:t>
            </a:r>
            <a:r>
              <a:rPr lang="en-GB" dirty="0" smtClean="0"/>
              <a:t>Cloud </a:t>
            </a:r>
          </a:p>
          <a:p>
            <a:pPr marL="742950" lvl="1" indent="-285750"/>
            <a:r>
              <a:rPr lang="en-GB" dirty="0" smtClean="0"/>
              <a:t>Benefit being we </a:t>
            </a:r>
            <a:r>
              <a:rPr lang="en-GB" dirty="0"/>
              <a:t>can all use R with the same </a:t>
            </a:r>
            <a:r>
              <a:rPr lang="en-GB" dirty="0" err="1" smtClean="0"/>
              <a:t>config</a:t>
            </a:r>
            <a:r>
              <a:rPr lang="en-GB" dirty="0" smtClean="0"/>
              <a:t>, </a:t>
            </a:r>
            <a:r>
              <a:rPr lang="en-GB" dirty="0"/>
              <a:t>rather than setting up R on each </a:t>
            </a:r>
            <a:r>
              <a:rPr lang="en-GB" dirty="0" smtClean="0"/>
              <a:t>OS</a:t>
            </a:r>
          </a:p>
          <a:p>
            <a:pPr marL="742950" lvl="1" indent="-285750">
              <a:spcAft>
                <a:spcPts val="1200"/>
              </a:spcAft>
            </a:pPr>
            <a:r>
              <a:rPr lang="en-GB" dirty="0" smtClean="0"/>
              <a:t>We </a:t>
            </a:r>
            <a:r>
              <a:rPr lang="en-GB" dirty="0"/>
              <a:t>recommend the Firefox or Chrome browsers </a:t>
            </a:r>
            <a:endParaRPr lang="en-GB" dirty="0" smtClean="0"/>
          </a:p>
          <a:p>
            <a:pPr marL="285750" indent="-285750">
              <a:spcAft>
                <a:spcPts val="1200"/>
              </a:spcAft>
            </a:pPr>
            <a:r>
              <a:rPr lang="en-GB" dirty="0"/>
              <a:t>You can find the project associated with the workshop here: </a:t>
            </a:r>
            <a:r>
              <a:rPr lang="en-GB" dirty="0">
                <a:hlinkClick r:id="rId3"/>
              </a:rPr>
              <a:t>https://</a:t>
            </a:r>
            <a:r>
              <a:rPr lang="en-GB" dirty="0" smtClean="0">
                <a:hlinkClick r:id="rId3"/>
              </a:rPr>
              <a:t>rstudio.cloud/project/ADD</a:t>
            </a:r>
            <a:r>
              <a:rPr lang="en-GB" dirty="0" smtClean="0"/>
              <a:t>. </a:t>
            </a:r>
            <a:r>
              <a:rPr lang="en-GB" dirty="0"/>
              <a:t>Once logged in, you should see the </a:t>
            </a:r>
            <a:r>
              <a:rPr lang="en-GB" dirty="0" smtClean="0"/>
              <a:t>Phuse_EU_admiral_workshop_2021 project</a:t>
            </a:r>
          </a:p>
          <a:p>
            <a:pPr marL="285750" indent="-285750">
              <a:spcAft>
                <a:spcPts val="1200"/>
              </a:spcAft>
            </a:pPr>
            <a:r>
              <a:rPr lang="en-GB" dirty="0"/>
              <a:t>Clicking on the project will open an </a:t>
            </a:r>
            <a:r>
              <a:rPr lang="en-GB" dirty="0" err="1"/>
              <a:t>RStudio</a:t>
            </a:r>
            <a:r>
              <a:rPr lang="en-GB" dirty="0"/>
              <a:t> </a:t>
            </a:r>
            <a:r>
              <a:rPr lang="en-GB" dirty="0" smtClean="0"/>
              <a:t>Session </a:t>
            </a:r>
            <a:r>
              <a:rPr lang="en-GB" dirty="0" smtClean="0"/>
              <a:t>with dummy data available and all required packages pre-installed - </a:t>
            </a:r>
            <a:r>
              <a:rPr lang="en-GB" dirty="0" smtClean="0"/>
              <a:t>you can use this to try out the hands-on exercise </a:t>
            </a:r>
            <a:r>
              <a:rPr lang="en-GB" dirty="0" smtClean="0"/>
              <a:t>of </a:t>
            </a:r>
            <a:r>
              <a:rPr lang="en-GB" dirty="0" smtClean="0"/>
              <a:t>your choosing</a:t>
            </a:r>
          </a:p>
          <a:p>
            <a:pPr marL="0" indent="0">
              <a:buNone/>
            </a:pPr>
            <a:r>
              <a:rPr lang="en-GB" b="1" i="1" dirty="0" smtClean="0"/>
              <a:t>			</a:t>
            </a:r>
            <a:r>
              <a:rPr lang="en-GB" b="1" i="1" dirty="0" smtClean="0">
                <a:solidFill>
                  <a:srgbClr val="FF0000"/>
                </a:solidFill>
              </a:rPr>
              <a:t>Thanks to R/Pharma for allowing us to make</a:t>
            </a:r>
          </a:p>
          <a:p>
            <a:pPr marL="0" indent="0">
              <a:spcAft>
                <a:spcPts val="1200"/>
              </a:spcAft>
              <a:buNone/>
            </a:pPr>
            <a:r>
              <a:rPr lang="en-GB" b="1" i="1" dirty="0">
                <a:solidFill>
                  <a:srgbClr val="FF0000"/>
                </a:solidFill>
              </a:rPr>
              <a:t>	</a:t>
            </a:r>
            <a:r>
              <a:rPr lang="en-GB" b="1" i="1" dirty="0" smtClean="0">
                <a:solidFill>
                  <a:srgbClr val="FF0000"/>
                </a:solidFill>
              </a:rPr>
              <a:t>		use of this workspace for our workshop!</a:t>
            </a:r>
            <a:endParaRPr b="1" i="1" dirty="0">
              <a:solidFill>
                <a:srgbClr val="FF0000"/>
              </a:solidFill>
            </a:endParaRPr>
          </a:p>
        </p:txBody>
      </p:sp>
      <p:pic>
        <p:nvPicPr>
          <p:cNvPr id="2" name="Picture 1"/>
          <p:cNvPicPr>
            <a:picLocks noChangeAspect="1"/>
          </p:cNvPicPr>
          <p:nvPr/>
        </p:nvPicPr>
        <p:blipFill>
          <a:blip r:embed="rId4"/>
          <a:stretch>
            <a:fillRect/>
          </a:stretch>
        </p:blipFill>
        <p:spPr>
          <a:xfrm>
            <a:off x="1283608" y="3881395"/>
            <a:ext cx="1914525" cy="666750"/>
          </a:xfrm>
          <a:prstGeom prst="rect">
            <a:avLst/>
          </a:prstGeom>
        </p:spPr>
      </p:pic>
    </p:spTree>
    <p:extLst>
      <p:ext uri="{BB962C8B-B14F-4D97-AF65-F5344CB8AC3E}">
        <p14:creationId xmlns:p14="http://schemas.microsoft.com/office/powerpoint/2010/main" val="40961669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Google Shape;30;p6"/>
          <p:cNvSpPr txBox="1">
            <a:spLocks noGrp="1"/>
          </p:cNvSpPr>
          <p:nvPr>
            <p:ph type="ctrTitle"/>
          </p:nvPr>
        </p:nvSpPr>
        <p:spPr>
          <a:xfrm>
            <a:off x="311708" y="1070581"/>
            <a:ext cx="8520600" cy="2052600"/>
          </a:xfrm>
          <a:prstGeom prst="rect">
            <a:avLst/>
          </a:prstGeom>
        </p:spPr>
        <p:txBody>
          <a:bodyPr spcFirstLastPara="1" wrap="square" lIns="91425" tIns="91425" rIns="91425" bIns="91425" anchor="b" anchorCtr="0">
            <a:normAutofit/>
          </a:bodyPr>
          <a:lstStyle/>
          <a:p>
            <a:pPr lvl="0"/>
            <a:r>
              <a:rPr lang="en-GB" sz="4800" i="1" dirty="0" smtClean="0"/>
              <a:t>Demo</a:t>
            </a:r>
            <a:endParaRPr sz="6000" i="1" dirty="0"/>
          </a:p>
        </p:txBody>
      </p:sp>
    </p:spTree>
    <p:extLst>
      <p:ext uri="{BB962C8B-B14F-4D97-AF65-F5344CB8AC3E}">
        <p14:creationId xmlns:p14="http://schemas.microsoft.com/office/powerpoint/2010/main" val="26418787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1236599" y="341300"/>
            <a:ext cx="79074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smtClean="0"/>
              <a:t>Demo</a:t>
            </a:r>
            <a:endParaRPr sz="2400" dirty="0"/>
          </a:p>
        </p:txBody>
      </p:sp>
      <p:sp>
        <p:nvSpPr>
          <p:cNvPr id="37" name="Google Shape;37;p7"/>
          <p:cNvSpPr txBox="1">
            <a:spLocks noGrp="1"/>
          </p:cNvSpPr>
          <p:nvPr>
            <p:ph type="body" idx="1"/>
          </p:nvPr>
        </p:nvSpPr>
        <p:spPr>
          <a:xfrm>
            <a:off x="311699" y="1971923"/>
            <a:ext cx="8832301" cy="2596952"/>
          </a:xfrm>
          <a:prstGeom prst="rect">
            <a:avLst/>
          </a:prstGeom>
        </p:spPr>
        <p:txBody>
          <a:bodyPr spcFirstLastPara="1" wrap="square" lIns="91425" tIns="91425" rIns="91425" bIns="91425" anchor="t" anchorCtr="0">
            <a:normAutofit/>
          </a:bodyPr>
          <a:lstStyle/>
          <a:p>
            <a:pPr marL="0" indent="0" algn="ctr">
              <a:spcAft>
                <a:spcPts val="1200"/>
              </a:spcAft>
              <a:buNone/>
            </a:pPr>
            <a:r>
              <a:rPr lang="en-GB" dirty="0" smtClean="0"/>
              <a:t>A short hands-on trial can only go so far to help you appreciate the toolkit, so here’s an additional live demo to help explore the package a little deeper – including how anyone in the industry could go about contributing their own functions (after we open source release)</a:t>
            </a:r>
          </a:p>
        </p:txBody>
      </p:sp>
    </p:spTree>
    <p:extLst>
      <p:ext uri="{BB962C8B-B14F-4D97-AF65-F5344CB8AC3E}">
        <p14:creationId xmlns:p14="http://schemas.microsoft.com/office/powerpoint/2010/main" val="339296927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Google Shape;30;p6"/>
          <p:cNvSpPr txBox="1">
            <a:spLocks noGrp="1"/>
          </p:cNvSpPr>
          <p:nvPr>
            <p:ph type="ctrTitle"/>
          </p:nvPr>
        </p:nvSpPr>
        <p:spPr>
          <a:xfrm>
            <a:off x="311708" y="1070581"/>
            <a:ext cx="8520600" cy="2052600"/>
          </a:xfrm>
          <a:prstGeom prst="rect">
            <a:avLst/>
          </a:prstGeom>
        </p:spPr>
        <p:txBody>
          <a:bodyPr spcFirstLastPara="1" wrap="square" lIns="91425" tIns="91425" rIns="91425" bIns="91425" anchor="b" anchorCtr="0">
            <a:normAutofit/>
          </a:bodyPr>
          <a:lstStyle/>
          <a:p>
            <a:pPr lvl="0"/>
            <a:r>
              <a:rPr lang="en-GB" sz="4800" i="1" dirty="0" smtClean="0"/>
              <a:t>Panel Session</a:t>
            </a:r>
            <a:endParaRPr sz="6000" i="1" dirty="0"/>
          </a:p>
        </p:txBody>
      </p:sp>
    </p:spTree>
    <p:extLst>
      <p:ext uri="{BB962C8B-B14F-4D97-AF65-F5344CB8AC3E}">
        <p14:creationId xmlns:p14="http://schemas.microsoft.com/office/powerpoint/2010/main" val="36957223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782259" y="-1"/>
            <a:ext cx="4361741" cy="3270897"/>
          </a:xfrm>
          <a:prstGeom prst="rect">
            <a:avLst/>
          </a:prstGeom>
        </p:spPr>
      </p:pic>
      <p:pic>
        <p:nvPicPr>
          <p:cNvPr id="5" name="Picture 4"/>
          <p:cNvPicPr>
            <a:picLocks noChangeAspect="1"/>
          </p:cNvPicPr>
          <p:nvPr/>
        </p:nvPicPr>
        <p:blipFill>
          <a:blip r:embed="rId4"/>
          <a:stretch>
            <a:fillRect/>
          </a:stretch>
        </p:blipFill>
        <p:spPr>
          <a:xfrm>
            <a:off x="0" y="1976143"/>
            <a:ext cx="4782259" cy="3026646"/>
          </a:xfrm>
          <a:prstGeom prst="rect">
            <a:avLst/>
          </a:prstGeom>
        </p:spPr>
      </p:pic>
      <p:pic>
        <p:nvPicPr>
          <p:cNvPr id="3" name="Picture 2"/>
          <p:cNvPicPr>
            <a:picLocks noChangeAspect="1"/>
          </p:cNvPicPr>
          <p:nvPr/>
        </p:nvPicPr>
        <p:blipFill>
          <a:blip r:embed="rId5"/>
          <a:stretch>
            <a:fillRect/>
          </a:stretch>
        </p:blipFill>
        <p:spPr>
          <a:xfrm>
            <a:off x="0" y="0"/>
            <a:ext cx="4782259" cy="2141310"/>
          </a:xfrm>
          <a:prstGeom prst="rect">
            <a:avLst/>
          </a:prstGeom>
        </p:spPr>
      </p:pic>
      <p:pic>
        <p:nvPicPr>
          <p:cNvPr id="6" name="Picture 5"/>
          <p:cNvPicPr>
            <a:picLocks noChangeAspect="1"/>
          </p:cNvPicPr>
          <p:nvPr/>
        </p:nvPicPr>
        <p:blipFill>
          <a:blip r:embed="rId6"/>
          <a:stretch>
            <a:fillRect/>
          </a:stretch>
        </p:blipFill>
        <p:spPr>
          <a:xfrm>
            <a:off x="4782259" y="3270896"/>
            <a:ext cx="4361741" cy="1731893"/>
          </a:xfrm>
          <a:prstGeom prst="rect">
            <a:avLst/>
          </a:prstGeom>
        </p:spPr>
      </p:pic>
    </p:spTree>
    <p:extLst>
      <p:ext uri="{BB962C8B-B14F-4D97-AF65-F5344CB8AC3E}">
        <p14:creationId xmlns:p14="http://schemas.microsoft.com/office/powerpoint/2010/main" val="218735574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1236599" y="341300"/>
            <a:ext cx="79074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smtClean="0"/>
              <a:t>Panel Session </a:t>
            </a:r>
            <a:endParaRPr sz="2400" dirty="0"/>
          </a:p>
        </p:txBody>
      </p:sp>
      <p:sp>
        <p:nvSpPr>
          <p:cNvPr id="37" name="Google Shape;37;p7"/>
          <p:cNvSpPr txBox="1">
            <a:spLocks noGrp="1"/>
          </p:cNvSpPr>
          <p:nvPr>
            <p:ph type="body" idx="1"/>
          </p:nvPr>
        </p:nvSpPr>
        <p:spPr>
          <a:xfrm>
            <a:off x="311699" y="1614115"/>
            <a:ext cx="8832301" cy="2954760"/>
          </a:xfrm>
          <a:prstGeom prst="rect">
            <a:avLst/>
          </a:prstGeom>
        </p:spPr>
        <p:txBody>
          <a:bodyPr spcFirstLastPara="1" wrap="square" lIns="91425" tIns="91425" rIns="91425" bIns="91425" anchor="t" anchorCtr="0">
            <a:normAutofit/>
          </a:bodyPr>
          <a:lstStyle/>
          <a:p>
            <a:pPr marL="285750" indent="-285750">
              <a:spcAft>
                <a:spcPts val="1200"/>
              </a:spcAft>
            </a:pPr>
            <a:r>
              <a:rPr lang="en-GB" dirty="0" smtClean="0"/>
              <a:t>We now have the following people available to take your Q&amp;A (20 </a:t>
            </a:r>
            <a:r>
              <a:rPr lang="en-GB" dirty="0" err="1" smtClean="0"/>
              <a:t>mins</a:t>
            </a:r>
            <a:r>
              <a:rPr lang="en-GB" dirty="0" smtClean="0"/>
              <a:t>):</a:t>
            </a:r>
          </a:p>
          <a:p>
            <a:pPr marL="742950" lvl="1" indent="-285750">
              <a:spcAft>
                <a:spcPts val="1200"/>
              </a:spcAft>
            </a:pPr>
            <a:r>
              <a:rPr lang="en-GB" b="1" dirty="0" smtClean="0">
                <a:solidFill>
                  <a:srgbClr val="FF0000"/>
                </a:solidFill>
              </a:rPr>
              <a:t>Thomas </a:t>
            </a:r>
            <a:r>
              <a:rPr lang="en-GB" b="1" dirty="0" err="1" smtClean="0">
                <a:solidFill>
                  <a:srgbClr val="FF0000"/>
                </a:solidFill>
              </a:rPr>
              <a:t>Neitmann</a:t>
            </a:r>
            <a:r>
              <a:rPr lang="en-GB" b="1" dirty="0" smtClean="0">
                <a:solidFill>
                  <a:srgbClr val="FF0000"/>
                </a:solidFill>
              </a:rPr>
              <a:t> </a:t>
            </a:r>
            <a:r>
              <a:rPr lang="en-GB" i="1" dirty="0" smtClean="0"/>
              <a:t>- co-technical lead</a:t>
            </a:r>
          </a:p>
          <a:p>
            <a:pPr marL="742950" lvl="1" indent="-285750">
              <a:spcAft>
                <a:spcPts val="1200"/>
              </a:spcAft>
            </a:pPr>
            <a:r>
              <a:rPr lang="en-GB" b="1" dirty="0" err="1">
                <a:solidFill>
                  <a:srgbClr val="FF0000"/>
                </a:solidFill>
              </a:rPr>
              <a:t>Suhas</a:t>
            </a:r>
            <a:r>
              <a:rPr lang="en-GB" b="1" dirty="0">
                <a:solidFill>
                  <a:srgbClr val="FF0000"/>
                </a:solidFill>
              </a:rPr>
              <a:t> </a:t>
            </a:r>
            <a:r>
              <a:rPr lang="en-GB" b="1" dirty="0" err="1">
                <a:solidFill>
                  <a:srgbClr val="FF0000"/>
                </a:solidFill>
              </a:rPr>
              <a:t>Kirani</a:t>
            </a:r>
            <a:r>
              <a:rPr lang="en-GB" b="1" dirty="0">
                <a:solidFill>
                  <a:srgbClr val="FF0000"/>
                </a:solidFill>
              </a:rPr>
              <a:t> </a:t>
            </a:r>
            <a:r>
              <a:rPr lang="en-GB" b="1" dirty="0" err="1" smtClean="0">
                <a:solidFill>
                  <a:srgbClr val="FF0000"/>
                </a:solidFill>
              </a:rPr>
              <a:t>Ravindra</a:t>
            </a:r>
            <a:r>
              <a:rPr lang="en-GB" b="1" dirty="0" smtClean="0">
                <a:solidFill>
                  <a:srgbClr val="FF0000"/>
                </a:solidFill>
              </a:rPr>
              <a:t> </a:t>
            </a:r>
            <a:r>
              <a:rPr lang="en-GB" i="1" dirty="0" smtClean="0"/>
              <a:t>– former co-business </a:t>
            </a:r>
            <a:r>
              <a:rPr lang="en-GB" i="1" dirty="0"/>
              <a:t>lead</a:t>
            </a:r>
          </a:p>
          <a:p>
            <a:pPr marL="742950" lvl="1" indent="-285750">
              <a:spcAft>
                <a:spcPts val="1200"/>
              </a:spcAft>
            </a:pPr>
            <a:r>
              <a:rPr lang="en-GB" b="1" dirty="0" smtClean="0">
                <a:solidFill>
                  <a:srgbClr val="FF0000"/>
                </a:solidFill>
              </a:rPr>
              <a:t>Michael Stackhouse </a:t>
            </a:r>
            <a:r>
              <a:rPr lang="en-GB" i="1" dirty="0" smtClean="0"/>
              <a:t>- external tester</a:t>
            </a:r>
            <a:endParaRPr lang="en-GB" i="1" dirty="0"/>
          </a:p>
          <a:p>
            <a:pPr marL="742950" lvl="1" indent="-285750">
              <a:spcAft>
                <a:spcPts val="1200"/>
              </a:spcAft>
            </a:pPr>
            <a:r>
              <a:rPr lang="en-GB" b="1" dirty="0" smtClean="0">
                <a:solidFill>
                  <a:srgbClr val="FF0000"/>
                </a:solidFill>
              </a:rPr>
              <a:t>Michael </a:t>
            </a:r>
            <a:r>
              <a:rPr lang="en-GB" b="1" dirty="0" err="1" smtClean="0">
                <a:solidFill>
                  <a:srgbClr val="FF0000"/>
                </a:solidFill>
              </a:rPr>
              <a:t>Rimler</a:t>
            </a:r>
            <a:r>
              <a:rPr lang="en-GB" b="1" dirty="0" smtClean="0">
                <a:solidFill>
                  <a:srgbClr val="FF0000"/>
                </a:solidFill>
              </a:rPr>
              <a:t> </a:t>
            </a:r>
            <a:r>
              <a:rPr lang="en-GB" i="1" dirty="0" smtClean="0"/>
              <a:t>- co-sponsor</a:t>
            </a:r>
            <a:endParaRPr lang="en-GB" i="1" dirty="0"/>
          </a:p>
          <a:p>
            <a:pPr marL="742950" lvl="1" indent="-285750">
              <a:spcAft>
                <a:spcPts val="1200"/>
              </a:spcAft>
            </a:pPr>
            <a:r>
              <a:rPr lang="en-GB" b="1" dirty="0" smtClean="0">
                <a:solidFill>
                  <a:srgbClr val="FF0000"/>
                </a:solidFill>
              </a:rPr>
              <a:t>Ross </a:t>
            </a:r>
            <a:r>
              <a:rPr lang="en-GB" b="1" dirty="0" err="1" smtClean="0">
                <a:solidFill>
                  <a:srgbClr val="FF0000"/>
                </a:solidFill>
              </a:rPr>
              <a:t>Farrugia</a:t>
            </a:r>
            <a:r>
              <a:rPr lang="en-GB" b="1" dirty="0" smtClean="0">
                <a:solidFill>
                  <a:srgbClr val="FF0000"/>
                </a:solidFill>
              </a:rPr>
              <a:t> </a:t>
            </a:r>
            <a:r>
              <a:rPr lang="en-GB" i="1" dirty="0" smtClean="0"/>
              <a:t>- co-sponsor</a:t>
            </a:r>
            <a:endParaRPr lang="en-GB" i="1" dirty="0"/>
          </a:p>
          <a:p>
            <a:pPr marL="457200" lvl="1" indent="0">
              <a:spcAft>
                <a:spcPts val="1200"/>
              </a:spcAft>
              <a:buNone/>
            </a:pPr>
            <a:endParaRPr b="1" i="1" dirty="0">
              <a:solidFill>
                <a:srgbClr val="FF0000"/>
              </a:solidFill>
            </a:endParaRPr>
          </a:p>
        </p:txBody>
      </p:sp>
    </p:spTree>
    <p:extLst>
      <p:ext uri="{BB962C8B-B14F-4D97-AF65-F5344CB8AC3E}">
        <p14:creationId xmlns:p14="http://schemas.microsoft.com/office/powerpoint/2010/main" val="23634351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Google Shape;30;p6"/>
          <p:cNvSpPr txBox="1">
            <a:spLocks noGrp="1"/>
          </p:cNvSpPr>
          <p:nvPr>
            <p:ph type="ctrTitle"/>
          </p:nvPr>
        </p:nvSpPr>
        <p:spPr>
          <a:xfrm>
            <a:off x="311708" y="1070581"/>
            <a:ext cx="8520600" cy="2052600"/>
          </a:xfrm>
          <a:prstGeom prst="rect">
            <a:avLst/>
          </a:prstGeom>
        </p:spPr>
        <p:txBody>
          <a:bodyPr spcFirstLastPara="1" wrap="square" lIns="91425" tIns="91425" rIns="91425" bIns="91425" anchor="b" anchorCtr="0">
            <a:normAutofit/>
          </a:bodyPr>
          <a:lstStyle/>
          <a:p>
            <a:pPr lvl="0"/>
            <a:r>
              <a:rPr lang="en-GB" sz="4800" i="1" dirty="0" smtClean="0"/>
              <a:t>Closing</a:t>
            </a:r>
            <a:endParaRPr sz="6000" i="1" dirty="0"/>
          </a:p>
        </p:txBody>
      </p:sp>
    </p:spTree>
    <p:extLst>
      <p:ext uri="{BB962C8B-B14F-4D97-AF65-F5344CB8AC3E}">
        <p14:creationId xmlns:p14="http://schemas.microsoft.com/office/powerpoint/2010/main" val="29663467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1236599" y="341300"/>
            <a:ext cx="79074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smtClean="0"/>
              <a:t>Next Steps</a:t>
            </a:r>
            <a:endParaRPr sz="2400" dirty="0"/>
          </a:p>
        </p:txBody>
      </p:sp>
      <p:sp>
        <p:nvSpPr>
          <p:cNvPr id="37" name="Google Shape;37;p7"/>
          <p:cNvSpPr txBox="1">
            <a:spLocks noGrp="1"/>
          </p:cNvSpPr>
          <p:nvPr>
            <p:ph type="body" idx="1"/>
          </p:nvPr>
        </p:nvSpPr>
        <p:spPr>
          <a:xfrm>
            <a:off x="311699" y="1152475"/>
            <a:ext cx="8832301" cy="3416400"/>
          </a:xfrm>
          <a:prstGeom prst="rect">
            <a:avLst/>
          </a:prstGeom>
        </p:spPr>
        <p:txBody>
          <a:bodyPr spcFirstLastPara="1" wrap="square" lIns="91425" tIns="91425" rIns="91425" bIns="91425" anchor="t" anchorCtr="0">
            <a:normAutofit lnSpcReduction="10000"/>
          </a:bodyPr>
          <a:lstStyle/>
          <a:p>
            <a:pPr marL="285750" indent="-285750">
              <a:spcAft>
                <a:spcPts val="1200"/>
              </a:spcAft>
            </a:pPr>
            <a:r>
              <a:rPr lang="en-GB" dirty="0" smtClean="0"/>
              <a:t>Our development team are currently focused on enhancing the package for the feedback we received during the recent external testing phase</a:t>
            </a:r>
          </a:p>
          <a:p>
            <a:pPr marL="285750" indent="-285750">
              <a:spcAft>
                <a:spcPts val="1200"/>
              </a:spcAft>
            </a:pPr>
            <a:r>
              <a:rPr lang="en-GB" dirty="0" smtClean="0"/>
              <a:t>We target our MIT licensed open source release at the end of this year, but our </a:t>
            </a:r>
            <a:r>
              <a:rPr lang="en-GB" dirty="0" smtClean="0">
                <a:hlinkClick r:id="rId3"/>
              </a:rPr>
              <a:t>site</a:t>
            </a:r>
            <a:r>
              <a:rPr lang="en-GB" dirty="0" smtClean="0"/>
              <a:t> and code </a:t>
            </a:r>
            <a:r>
              <a:rPr lang="en-GB" dirty="0" smtClean="0">
                <a:hlinkClick r:id="rId4"/>
              </a:rPr>
              <a:t>repo</a:t>
            </a:r>
            <a:r>
              <a:rPr lang="en-GB" dirty="0" smtClean="0"/>
              <a:t> are already open to explore</a:t>
            </a:r>
          </a:p>
          <a:p>
            <a:pPr marL="285750" indent="-285750">
              <a:spcAft>
                <a:spcPts val="1200"/>
              </a:spcAft>
            </a:pPr>
            <a:r>
              <a:rPr lang="en-GB" dirty="0" smtClean="0"/>
              <a:t>If you (either as a company or as an individual) are interested to use and contribute to admiral, then please do reach out to </a:t>
            </a:r>
            <a:r>
              <a:rPr lang="en-GB" dirty="0" smtClean="0">
                <a:hlinkClick r:id="rId5"/>
              </a:rPr>
              <a:t>ross.farrugia@roche.com</a:t>
            </a:r>
            <a:r>
              <a:rPr lang="en-GB" dirty="0"/>
              <a:t> &amp; </a:t>
            </a:r>
            <a:r>
              <a:rPr lang="en-GB" dirty="0" smtClean="0">
                <a:hlinkClick r:id="rId6"/>
              </a:rPr>
              <a:t>michael.s.rimler@gsk.com</a:t>
            </a:r>
            <a:r>
              <a:rPr lang="en-GB" dirty="0" smtClean="0"/>
              <a:t> </a:t>
            </a:r>
          </a:p>
          <a:p>
            <a:pPr marL="285750" indent="-285750">
              <a:spcAft>
                <a:spcPts val="1200"/>
              </a:spcAft>
            </a:pPr>
            <a:r>
              <a:rPr lang="en-GB" dirty="0" smtClean="0"/>
              <a:t>We envisage forming a community to help us maintain and grow this resource for the benefit of all our industry, whilst supporting one another as users  </a:t>
            </a:r>
            <a:endParaRPr dirty="0"/>
          </a:p>
        </p:txBody>
      </p:sp>
    </p:spTree>
    <p:extLst>
      <p:ext uri="{BB962C8B-B14F-4D97-AF65-F5344CB8AC3E}">
        <p14:creationId xmlns:p14="http://schemas.microsoft.com/office/powerpoint/2010/main" val="115467025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CAFB4-10A5-4DBF-B94E-D8128F45B76E}"/>
              </a:ext>
            </a:extLst>
          </p:cNvPr>
          <p:cNvSpPr>
            <a:spLocks noGrp="1"/>
          </p:cNvSpPr>
          <p:nvPr>
            <p:ph type="title"/>
          </p:nvPr>
        </p:nvSpPr>
        <p:spPr>
          <a:xfrm>
            <a:off x="1204825" y="258891"/>
            <a:ext cx="7467900" cy="572700"/>
          </a:xfrm>
        </p:spPr>
        <p:txBody>
          <a:bodyPr>
            <a:normAutofit fontScale="90000"/>
          </a:bodyPr>
          <a:lstStyle/>
          <a:p>
            <a:r>
              <a:rPr lang="en-US" dirty="0">
                <a:latin typeface="Biome" panose="020B0503030204020804" pitchFamily="34" charset="0"/>
                <a:cs typeface="Biome" panose="020B0503030204020804" pitchFamily="34" charset="0"/>
              </a:rPr>
              <a:t>Vision for the </a:t>
            </a:r>
            <a:r>
              <a:rPr lang="en-US" dirty="0" smtClean="0">
                <a:latin typeface="Biome" panose="020B0503030204020804" pitchFamily="34" charset="0"/>
                <a:cs typeface="Biome" panose="020B0503030204020804" pitchFamily="34" charset="0"/>
              </a:rPr>
              <a:t>Future – “</a:t>
            </a:r>
            <a:r>
              <a:rPr lang="en-US" dirty="0" err="1" smtClean="0">
                <a:latin typeface="Biome" panose="020B0503030204020804" pitchFamily="34" charset="0"/>
                <a:cs typeface="Biome" panose="020B0503030204020804" pitchFamily="34" charset="0"/>
              </a:rPr>
              <a:t>pharmaverse</a:t>
            </a:r>
            <a:r>
              <a:rPr lang="en-US" dirty="0" smtClean="0">
                <a:latin typeface="Biome" panose="020B0503030204020804" pitchFamily="34" charset="0"/>
                <a:cs typeface="Biome" panose="020B0503030204020804" pitchFamily="34" charset="0"/>
              </a:rPr>
              <a:t>”</a:t>
            </a:r>
            <a:endParaRPr lang="en-US" dirty="0">
              <a:latin typeface="Biome" panose="020B0503030204020804" pitchFamily="34" charset="0"/>
              <a:cs typeface="Biome" panose="020B0503030204020804" pitchFamily="34" charset="0"/>
            </a:endParaRPr>
          </a:p>
        </p:txBody>
      </p:sp>
      <p:pic>
        <p:nvPicPr>
          <p:cNvPr id="41" name="Graphic 40">
            <a:extLst>
              <a:ext uri="{FF2B5EF4-FFF2-40B4-BE49-F238E27FC236}">
                <a16:creationId xmlns:a16="http://schemas.microsoft.com/office/drawing/2014/main" id="{609A6867-E55A-476E-87E6-F079F781077D}"/>
              </a:ext>
            </a:extLst>
          </p:cNvPr>
          <p:cNvPicPr>
            <a:picLocks noChangeAspect="1"/>
          </p:cNvPicPr>
          <p:nvPr/>
        </p:nvPicPr>
        <p:blipFill>
          <a:blip r:embed="rId3">
            <a:extLst>
              <a:ext uri="{96DAC541-7B7A-43D3-8B79-37D633B846F1}">
                <asvg:svgBlip xmlns="" xmlns:asvg="http://schemas.microsoft.com/office/drawing/2016/SVG/main" r:embed="rId4"/>
              </a:ext>
            </a:extLst>
          </a:blip>
          <a:stretch>
            <a:fillRect/>
          </a:stretch>
        </p:blipFill>
        <p:spPr>
          <a:xfrm>
            <a:off x="3604094" y="3467855"/>
            <a:ext cx="1240685" cy="1240685"/>
          </a:xfrm>
          <a:prstGeom prst="rect">
            <a:avLst/>
          </a:prstGeom>
        </p:spPr>
      </p:pic>
      <p:pic>
        <p:nvPicPr>
          <p:cNvPr id="42" name="Graphic 41">
            <a:extLst>
              <a:ext uri="{FF2B5EF4-FFF2-40B4-BE49-F238E27FC236}">
                <a16:creationId xmlns:a16="http://schemas.microsoft.com/office/drawing/2014/main" id="{A88A8CAF-E889-4412-AAD6-173F7A84CC0B}"/>
              </a:ext>
            </a:extLst>
          </p:cNvPr>
          <p:cNvPicPr>
            <a:picLocks noChangeAspect="1"/>
          </p:cNvPicPr>
          <p:nvPr/>
        </p:nvPicPr>
        <p:blipFill>
          <a:blip r:embed="rId5">
            <a:extLst>
              <a:ext uri="{96DAC541-7B7A-43D3-8B79-37D633B846F1}">
                <asvg:svgBlip xmlns="" xmlns:asvg="http://schemas.microsoft.com/office/drawing/2016/SVG/main" r:embed="rId6"/>
              </a:ext>
            </a:extLst>
          </a:blip>
          <a:stretch>
            <a:fillRect/>
          </a:stretch>
        </p:blipFill>
        <p:spPr>
          <a:xfrm>
            <a:off x="5803732" y="1688933"/>
            <a:ext cx="1240685" cy="1240685"/>
          </a:xfrm>
          <a:prstGeom prst="rect">
            <a:avLst/>
          </a:prstGeom>
        </p:spPr>
      </p:pic>
      <p:pic>
        <p:nvPicPr>
          <p:cNvPr id="48" name="Graphic 47">
            <a:extLst>
              <a:ext uri="{FF2B5EF4-FFF2-40B4-BE49-F238E27FC236}">
                <a16:creationId xmlns:a16="http://schemas.microsoft.com/office/drawing/2014/main" id="{06B0C9FB-82B0-43C0-BD0C-050D642294A5}"/>
              </a:ext>
            </a:extLst>
          </p:cNvPr>
          <p:cNvPicPr>
            <a:picLocks noChangeAspect="1"/>
          </p:cNvPicPr>
          <p:nvPr/>
        </p:nvPicPr>
        <p:blipFill>
          <a:blip r:embed="rId7">
            <a:extLst>
              <a:ext uri="{96DAC541-7B7A-43D3-8B79-37D633B846F1}">
                <asvg:svgBlip xmlns="" xmlns:asvg="http://schemas.microsoft.com/office/drawing/2016/SVG/main" r:embed="rId8"/>
              </a:ext>
            </a:extLst>
          </a:blip>
          <a:stretch>
            <a:fillRect/>
          </a:stretch>
        </p:blipFill>
        <p:spPr>
          <a:xfrm>
            <a:off x="1928508" y="822629"/>
            <a:ext cx="1240685" cy="1240685"/>
          </a:xfrm>
          <a:prstGeom prst="rect">
            <a:avLst/>
          </a:prstGeom>
        </p:spPr>
      </p:pic>
      <p:pic>
        <p:nvPicPr>
          <p:cNvPr id="49" name="Picture 2">
            <a:extLst>
              <a:ext uri="{FF2B5EF4-FFF2-40B4-BE49-F238E27FC236}">
                <a16:creationId xmlns:a16="http://schemas.microsoft.com/office/drawing/2014/main" id="{3D1458A6-8C83-45F6-8D98-84D84614920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036421" y="2580591"/>
            <a:ext cx="1088355" cy="1260678"/>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50" descr="Icon&#10;&#10;Description automatically generated">
            <a:extLst>
              <a:ext uri="{FF2B5EF4-FFF2-40B4-BE49-F238E27FC236}">
                <a16:creationId xmlns:a16="http://schemas.microsoft.com/office/drawing/2014/main" id="{819F0A68-1899-474E-B62C-93E6E3A6B60C}"/>
              </a:ext>
            </a:extLst>
          </p:cNvPr>
          <p:cNvPicPr>
            <a:picLocks noChangeAspect="1"/>
          </p:cNvPicPr>
          <p:nvPr/>
        </p:nvPicPr>
        <p:blipFill>
          <a:blip r:embed="rId10"/>
          <a:stretch>
            <a:fillRect/>
          </a:stretch>
        </p:blipFill>
        <p:spPr>
          <a:xfrm>
            <a:off x="3547527" y="1708609"/>
            <a:ext cx="1326814" cy="1324606"/>
          </a:xfrm>
          <a:prstGeom prst="rect">
            <a:avLst/>
          </a:prstGeom>
        </p:spPr>
      </p:pic>
      <p:pic>
        <p:nvPicPr>
          <p:cNvPr id="52" name="Picture 51" descr="Logo&#10;&#10;Description automatically generated">
            <a:extLst>
              <a:ext uri="{FF2B5EF4-FFF2-40B4-BE49-F238E27FC236}">
                <a16:creationId xmlns:a16="http://schemas.microsoft.com/office/drawing/2014/main" id="{EB9CB762-C357-408D-A77F-80859CBAB4B9}"/>
              </a:ext>
            </a:extLst>
          </p:cNvPr>
          <p:cNvPicPr>
            <a:picLocks noChangeAspect="1"/>
          </p:cNvPicPr>
          <p:nvPr/>
        </p:nvPicPr>
        <p:blipFill>
          <a:blip r:embed="rId11"/>
          <a:stretch>
            <a:fillRect/>
          </a:stretch>
        </p:blipFill>
        <p:spPr>
          <a:xfrm>
            <a:off x="2543687" y="1688600"/>
            <a:ext cx="1087288" cy="1262393"/>
          </a:xfrm>
          <a:prstGeom prst="rect">
            <a:avLst/>
          </a:prstGeom>
        </p:spPr>
      </p:pic>
      <p:pic>
        <p:nvPicPr>
          <p:cNvPr id="53" name="Graphic 52">
            <a:extLst>
              <a:ext uri="{FF2B5EF4-FFF2-40B4-BE49-F238E27FC236}">
                <a16:creationId xmlns:a16="http://schemas.microsoft.com/office/drawing/2014/main" id="{E2B77DD7-061B-4235-8BB2-B2F3DC3741BD}"/>
              </a:ext>
            </a:extLst>
          </p:cNvPr>
          <p:cNvPicPr>
            <a:picLocks noChangeAspect="1"/>
          </p:cNvPicPr>
          <p:nvPr/>
        </p:nvPicPr>
        <p:blipFill>
          <a:blip r:embed="rId12">
            <a:extLst>
              <a:ext uri="{96DAC541-7B7A-43D3-8B79-37D633B846F1}">
                <asvg:svgBlip xmlns="" xmlns:asvg="http://schemas.microsoft.com/office/drawing/2016/SVG/main" r:embed="rId13"/>
              </a:ext>
            </a:extLst>
          </a:blip>
          <a:stretch>
            <a:fillRect/>
          </a:stretch>
        </p:blipFill>
        <p:spPr>
          <a:xfrm>
            <a:off x="6339585" y="779496"/>
            <a:ext cx="1260496" cy="1260496"/>
          </a:xfrm>
          <a:prstGeom prst="rect">
            <a:avLst/>
          </a:prstGeom>
        </p:spPr>
      </p:pic>
      <p:pic>
        <p:nvPicPr>
          <p:cNvPr id="55" name="Graphic 54">
            <a:extLst>
              <a:ext uri="{FF2B5EF4-FFF2-40B4-BE49-F238E27FC236}">
                <a16:creationId xmlns:a16="http://schemas.microsoft.com/office/drawing/2014/main" id="{CBE6F001-BF40-4774-909F-D21B8E52E06F}"/>
              </a:ext>
            </a:extLst>
          </p:cNvPr>
          <p:cNvPicPr>
            <a:picLocks noChangeAspect="1"/>
          </p:cNvPicPr>
          <p:nvPr/>
        </p:nvPicPr>
        <p:blipFill>
          <a:blip r:embed="rId12">
            <a:extLst>
              <a:ext uri="{96DAC541-7B7A-43D3-8B79-37D633B846F1}">
                <asvg:svgBlip xmlns="" xmlns:asvg="http://schemas.microsoft.com/office/drawing/2016/SVG/main" r:embed="rId13"/>
              </a:ext>
            </a:extLst>
          </a:blip>
          <a:stretch>
            <a:fillRect/>
          </a:stretch>
        </p:blipFill>
        <p:spPr>
          <a:xfrm>
            <a:off x="1362938" y="1687052"/>
            <a:ext cx="1260496" cy="1260496"/>
          </a:xfrm>
          <a:prstGeom prst="rect">
            <a:avLst/>
          </a:prstGeom>
        </p:spPr>
      </p:pic>
      <p:pic>
        <p:nvPicPr>
          <p:cNvPr id="56" name="Graphic 55">
            <a:extLst>
              <a:ext uri="{FF2B5EF4-FFF2-40B4-BE49-F238E27FC236}">
                <a16:creationId xmlns:a16="http://schemas.microsoft.com/office/drawing/2014/main" id="{F343EFCE-7055-4479-BD87-9D9AE2F50BC1}"/>
              </a:ext>
            </a:extLst>
          </p:cNvPr>
          <p:cNvPicPr>
            <a:picLocks noChangeAspect="1"/>
          </p:cNvPicPr>
          <p:nvPr/>
        </p:nvPicPr>
        <p:blipFill>
          <a:blip r:embed="rId14">
            <a:extLst>
              <a:ext uri="{96DAC541-7B7A-43D3-8B79-37D633B846F1}">
                <asvg:svgBlip xmlns="" xmlns:asvg="http://schemas.microsoft.com/office/drawing/2016/SVG/main" r:embed="rId15"/>
              </a:ext>
            </a:extLst>
          </a:blip>
          <a:stretch>
            <a:fillRect/>
          </a:stretch>
        </p:blipFill>
        <p:spPr>
          <a:xfrm>
            <a:off x="4142900" y="2565322"/>
            <a:ext cx="1260496" cy="1260496"/>
          </a:xfrm>
          <a:prstGeom prst="rect">
            <a:avLst/>
          </a:prstGeom>
        </p:spPr>
      </p:pic>
      <p:pic>
        <p:nvPicPr>
          <p:cNvPr id="57" name="Graphic 56">
            <a:extLst>
              <a:ext uri="{FF2B5EF4-FFF2-40B4-BE49-F238E27FC236}">
                <a16:creationId xmlns:a16="http://schemas.microsoft.com/office/drawing/2014/main" id="{323EC0D7-453F-4317-8AFA-DCFCB67559B4}"/>
              </a:ext>
            </a:extLst>
          </p:cNvPr>
          <p:cNvPicPr>
            <a:picLocks noChangeAspect="1"/>
          </p:cNvPicPr>
          <p:nvPr/>
        </p:nvPicPr>
        <p:blipFill>
          <a:blip r:embed="rId12">
            <a:extLst>
              <a:ext uri="{96DAC541-7B7A-43D3-8B79-37D633B846F1}">
                <asvg:svgBlip xmlns="" xmlns:asvg="http://schemas.microsoft.com/office/drawing/2016/SVG/main" r:embed="rId13"/>
              </a:ext>
            </a:extLst>
          </a:blip>
          <a:stretch>
            <a:fillRect/>
          </a:stretch>
        </p:blipFill>
        <p:spPr>
          <a:xfrm>
            <a:off x="6350527" y="2557039"/>
            <a:ext cx="1260496" cy="1260496"/>
          </a:xfrm>
          <a:prstGeom prst="rect">
            <a:avLst/>
          </a:prstGeom>
        </p:spPr>
      </p:pic>
      <p:pic>
        <p:nvPicPr>
          <p:cNvPr id="59" name="Graphic 58">
            <a:extLst>
              <a:ext uri="{FF2B5EF4-FFF2-40B4-BE49-F238E27FC236}">
                <a16:creationId xmlns:a16="http://schemas.microsoft.com/office/drawing/2014/main" id="{8850C057-5D18-4E2A-9469-BDFA41640341}"/>
              </a:ext>
            </a:extLst>
          </p:cNvPr>
          <p:cNvPicPr>
            <a:picLocks noChangeAspect="1"/>
          </p:cNvPicPr>
          <p:nvPr/>
        </p:nvPicPr>
        <p:blipFill>
          <a:blip r:embed="rId12">
            <a:extLst>
              <a:ext uri="{96DAC541-7B7A-43D3-8B79-37D633B846F1}">
                <asvg:svgBlip xmlns="" xmlns:asvg="http://schemas.microsoft.com/office/drawing/2016/SVG/main" r:embed="rId13"/>
              </a:ext>
            </a:extLst>
          </a:blip>
          <a:stretch>
            <a:fillRect/>
          </a:stretch>
        </p:blipFill>
        <p:spPr>
          <a:xfrm>
            <a:off x="2493130" y="3463354"/>
            <a:ext cx="1260496" cy="1260496"/>
          </a:xfrm>
          <a:prstGeom prst="rect">
            <a:avLst/>
          </a:prstGeom>
        </p:spPr>
      </p:pic>
      <p:pic>
        <p:nvPicPr>
          <p:cNvPr id="61" name="Picture 60" descr="Text&#10;&#10;Description automatically generated">
            <a:extLst>
              <a:ext uri="{FF2B5EF4-FFF2-40B4-BE49-F238E27FC236}">
                <a16:creationId xmlns:a16="http://schemas.microsoft.com/office/drawing/2014/main" id="{7B001E05-B0CD-402A-B590-69CBDDDC80C7}"/>
              </a:ext>
            </a:extLst>
          </p:cNvPr>
          <p:cNvPicPr>
            <a:picLocks noChangeAspect="1"/>
          </p:cNvPicPr>
          <p:nvPr/>
        </p:nvPicPr>
        <p:blipFill>
          <a:blip r:embed="rId16"/>
          <a:stretch>
            <a:fillRect/>
          </a:stretch>
        </p:blipFill>
        <p:spPr>
          <a:xfrm>
            <a:off x="3036713" y="2590116"/>
            <a:ext cx="1224515" cy="1226555"/>
          </a:xfrm>
          <a:prstGeom prst="rect">
            <a:avLst/>
          </a:prstGeom>
        </p:spPr>
      </p:pic>
      <p:pic>
        <p:nvPicPr>
          <p:cNvPr id="62" name="Graphic 61">
            <a:extLst>
              <a:ext uri="{FF2B5EF4-FFF2-40B4-BE49-F238E27FC236}">
                <a16:creationId xmlns:a16="http://schemas.microsoft.com/office/drawing/2014/main" id="{76569380-A9D0-479C-8D2D-998B96744600}"/>
              </a:ext>
            </a:extLst>
          </p:cNvPr>
          <p:cNvPicPr>
            <a:picLocks noChangeAspect="1"/>
          </p:cNvPicPr>
          <p:nvPr/>
        </p:nvPicPr>
        <p:blipFill>
          <a:blip r:embed="rId14">
            <a:extLst>
              <a:ext uri="{96DAC541-7B7A-43D3-8B79-37D633B846F1}">
                <asvg:svgBlip xmlns="" xmlns:asvg="http://schemas.microsoft.com/office/drawing/2016/SVG/main" r:embed="rId15"/>
              </a:ext>
            </a:extLst>
          </a:blip>
          <a:stretch>
            <a:fillRect/>
          </a:stretch>
        </p:blipFill>
        <p:spPr>
          <a:xfrm>
            <a:off x="3072639" y="2568642"/>
            <a:ext cx="1180441" cy="1260496"/>
          </a:xfrm>
          <a:prstGeom prst="rect">
            <a:avLst/>
          </a:prstGeom>
        </p:spPr>
      </p:pic>
      <p:pic>
        <p:nvPicPr>
          <p:cNvPr id="65" name="Graphic 64">
            <a:extLst>
              <a:ext uri="{FF2B5EF4-FFF2-40B4-BE49-F238E27FC236}">
                <a16:creationId xmlns:a16="http://schemas.microsoft.com/office/drawing/2014/main" id="{AA502DE9-7AC8-4D58-8901-AC77511CCDB7}"/>
              </a:ext>
            </a:extLst>
          </p:cNvPr>
          <p:cNvPicPr>
            <a:picLocks noChangeAspect="1"/>
          </p:cNvPicPr>
          <p:nvPr/>
        </p:nvPicPr>
        <p:blipFill>
          <a:blip r:embed="rId14">
            <a:extLst>
              <a:ext uri="{96DAC541-7B7A-43D3-8B79-37D633B846F1}">
                <asvg:svgBlip xmlns="" xmlns:asvg="http://schemas.microsoft.com/office/drawing/2016/SVG/main" r:embed="rId15"/>
              </a:ext>
            </a:extLst>
          </a:blip>
          <a:stretch>
            <a:fillRect/>
          </a:stretch>
        </p:blipFill>
        <p:spPr>
          <a:xfrm>
            <a:off x="2466751" y="1677527"/>
            <a:ext cx="1260496" cy="1260496"/>
          </a:xfrm>
          <a:prstGeom prst="rect">
            <a:avLst/>
          </a:prstGeom>
        </p:spPr>
      </p:pic>
      <p:pic>
        <p:nvPicPr>
          <p:cNvPr id="70" name="Graphic 69">
            <a:extLst>
              <a:ext uri="{FF2B5EF4-FFF2-40B4-BE49-F238E27FC236}">
                <a16:creationId xmlns:a16="http://schemas.microsoft.com/office/drawing/2014/main" id="{1B6C7512-9828-4C8C-8494-7D1A0B04C8C7}"/>
              </a:ext>
            </a:extLst>
          </p:cNvPr>
          <p:cNvPicPr>
            <a:picLocks noChangeAspect="1"/>
          </p:cNvPicPr>
          <p:nvPr/>
        </p:nvPicPr>
        <p:blipFill>
          <a:blip r:embed="rId14">
            <a:extLst>
              <a:ext uri="{96DAC541-7B7A-43D3-8B79-37D633B846F1}">
                <asvg:svgBlip xmlns="" xmlns:asvg="http://schemas.microsoft.com/office/drawing/2016/SVG/main" r:embed="rId15"/>
              </a:ext>
            </a:extLst>
          </a:blip>
          <a:stretch>
            <a:fillRect/>
          </a:stretch>
        </p:blipFill>
        <p:spPr>
          <a:xfrm>
            <a:off x="1943507" y="2573469"/>
            <a:ext cx="1260496" cy="1260496"/>
          </a:xfrm>
          <a:prstGeom prst="rect">
            <a:avLst/>
          </a:prstGeom>
        </p:spPr>
      </p:pic>
      <p:pic>
        <p:nvPicPr>
          <p:cNvPr id="72" name="Graphic 71">
            <a:extLst>
              <a:ext uri="{FF2B5EF4-FFF2-40B4-BE49-F238E27FC236}">
                <a16:creationId xmlns:a16="http://schemas.microsoft.com/office/drawing/2014/main" id="{69951A49-B629-4EB9-9EDE-70F7995959D1}"/>
              </a:ext>
            </a:extLst>
          </p:cNvPr>
          <p:cNvPicPr>
            <a:picLocks noChangeAspect="1"/>
          </p:cNvPicPr>
          <p:nvPr/>
        </p:nvPicPr>
        <p:blipFill>
          <a:blip r:embed="rId12">
            <a:extLst>
              <a:ext uri="{96DAC541-7B7A-43D3-8B79-37D633B846F1}">
                <asvg:svgBlip xmlns="" xmlns:asvg="http://schemas.microsoft.com/office/drawing/2016/SVG/main" r:embed="rId13"/>
              </a:ext>
            </a:extLst>
          </a:blip>
          <a:stretch>
            <a:fillRect/>
          </a:stretch>
        </p:blipFill>
        <p:spPr>
          <a:xfrm>
            <a:off x="4683410" y="3455070"/>
            <a:ext cx="1260496" cy="1260496"/>
          </a:xfrm>
          <a:prstGeom prst="rect">
            <a:avLst/>
          </a:prstGeom>
        </p:spPr>
      </p:pic>
      <p:sp>
        <p:nvSpPr>
          <p:cNvPr id="73" name="TextBox 72">
            <a:extLst>
              <a:ext uri="{FF2B5EF4-FFF2-40B4-BE49-F238E27FC236}">
                <a16:creationId xmlns:a16="http://schemas.microsoft.com/office/drawing/2014/main" id="{80175F21-1E7F-4178-992D-345B195B456A}"/>
              </a:ext>
            </a:extLst>
          </p:cNvPr>
          <p:cNvSpPr txBox="1"/>
          <p:nvPr/>
        </p:nvSpPr>
        <p:spPr>
          <a:xfrm>
            <a:off x="6074653" y="2174429"/>
            <a:ext cx="761747" cy="323165"/>
          </a:xfrm>
          <a:prstGeom prst="rect">
            <a:avLst/>
          </a:prstGeom>
          <a:noFill/>
        </p:spPr>
        <p:txBody>
          <a:bodyPr wrap="none" rtlCol="0">
            <a:spAutoFit/>
          </a:bodyPr>
          <a:lstStyle/>
          <a:p>
            <a:r>
              <a:rPr lang="en-US" sz="1500" b="1">
                <a:latin typeface="Courier New" panose="02070309020205020404" pitchFamily="49" charset="0"/>
                <a:cs typeface="Courier New" panose="02070309020205020404" pitchFamily="49" charset="0"/>
              </a:rPr>
              <a:t>r2rtf</a:t>
            </a:r>
          </a:p>
        </p:txBody>
      </p:sp>
      <p:sp>
        <p:nvSpPr>
          <p:cNvPr id="74" name="TextBox 73">
            <a:extLst>
              <a:ext uri="{FF2B5EF4-FFF2-40B4-BE49-F238E27FC236}">
                <a16:creationId xmlns:a16="http://schemas.microsoft.com/office/drawing/2014/main" id="{9C32703B-9333-49D7-89A0-C804F0D28503}"/>
              </a:ext>
            </a:extLst>
          </p:cNvPr>
          <p:cNvSpPr txBox="1"/>
          <p:nvPr/>
        </p:nvSpPr>
        <p:spPr>
          <a:xfrm>
            <a:off x="3760824" y="3926021"/>
            <a:ext cx="992579" cy="323165"/>
          </a:xfrm>
          <a:prstGeom prst="rect">
            <a:avLst/>
          </a:prstGeom>
          <a:noFill/>
        </p:spPr>
        <p:txBody>
          <a:bodyPr wrap="none" rtlCol="0">
            <a:spAutoFit/>
          </a:bodyPr>
          <a:lstStyle/>
          <a:p>
            <a:r>
              <a:rPr lang="en-US" sz="1500" b="1" err="1">
                <a:latin typeface="Courier New" panose="02070309020205020404" pitchFamily="49" charset="0"/>
                <a:cs typeface="Courier New" panose="02070309020205020404" pitchFamily="49" charset="0"/>
              </a:rPr>
              <a:t>rtables</a:t>
            </a:r>
            <a:endParaRPr lang="en-US" sz="1500" b="1">
              <a:latin typeface="Courier New" panose="02070309020205020404" pitchFamily="49" charset="0"/>
              <a:cs typeface="Courier New" panose="02070309020205020404" pitchFamily="49" charset="0"/>
            </a:endParaRPr>
          </a:p>
        </p:txBody>
      </p:sp>
      <p:sp>
        <p:nvSpPr>
          <p:cNvPr id="75" name="TextBox 74">
            <a:extLst>
              <a:ext uri="{FF2B5EF4-FFF2-40B4-BE49-F238E27FC236}">
                <a16:creationId xmlns:a16="http://schemas.microsoft.com/office/drawing/2014/main" id="{58B4CD6E-BEB3-4794-AE6D-CB4582A2C43D}"/>
              </a:ext>
            </a:extLst>
          </p:cNvPr>
          <p:cNvSpPr txBox="1"/>
          <p:nvPr/>
        </p:nvSpPr>
        <p:spPr>
          <a:xfrm>
            <a:off x="2126958" y="1236189"/>
            <a:ext cx="877163" cy="323165"/>
          </a:xfrm>
          <a:prstGeom prst="rect">
            <a:avLst/>
          </a:prstGeom>
          <a:noFill/>
        </p:spPr>
        <p:txBody>
          <a:bodyPr wrap="none" rtlCol="0">
            <a:spAutoFit/>
          </a:bodyPr>
          <a:lstStyle/>
          <a:p>
            <a:r>
              <a:rPr lang="en-US" sz="1500" b="1" err="1">
                <a:latin typeface="Courier New" panose="02070309020205020404" pitchFamily="49" charset="0"/>
                <a:cs typeface="Courier New" panose="02070309020205020404" pitchFamily="49" charset="0"/>
              </a:rPr>
              <a:t>diffdf</a:t>
            </a:r>
            <a:endParaRPr lang="en-US" sz="1500" b="1">
              <a:latin typeface="Courier New" panose="02070309020205020404" pitchFamily="49" charset="0"/>
              <a:cs typeface="Courier New" panose="02070309020205020404" pitchFamily="49" charset="0"/>
            </a:endParaRPr>
          </a:p>
        </p:txBody>
      </p:sp>
      <p:pic>
        <p:nvPicPr>
          <p:cNvPr id="76" name="Graphic 75">
            <a:extLst>
              <a:ext uri="{FF2B5EF4-FFF2-40B4-BE49-F238E27FC236}">
                <a16:creationId xmlns:a16="http://schemas.microsoft.com/office/drawing/2014/main" id="{3B375ED9-E802-4C72-8E50-7472099C6E9B}"/>
              </a:ext>
            </a:extLst>
          </p:cNvPr>
          <p:cNvPicPr>
            <a:picLocks noChangeAspect="1"/>
          </p:cNvPicPr>
          <p:nvPr/>
        </p:nvPicPr>
        <p:blipFill>
          <a:blip r:embed="rId14">
            <a:extLst>
              <a:ext uri="{96DAC541-7B7A-43D3-8B79-37D633B846F1}">
                <asvg:svgBlip xmlns="" xmlns:asvg="http://schemas.microsoft.com/office/drawing/2016/SVG/main" r:embed="rId15"/>
              </a:ext>
            </a:extLst>
          </a:blip>
          <a:stretch>
            <a:fillRect/>
          </a:stretch>
        </p:blipFill>
        <p:spPr>
          <a:xfrm>
            <a:off x="1900085" y="792788"/>
            <a:ext cx="1260496" cy="1260496"/>
          </a:xfrm>
          <a:prstGeom prst="rect">
            <a:avLst/>
          </a:prstGeom>
        </p:spPr>
      </p:pic>
      <p:pic>
        <p:nvPicPr>
          <p:cNvPr id="77" name="Graphic 76">
            <a:extLst>
              <a:ext uri="{FF2B5EF4-FFF2-40B4-BE49-F238E27FC236}">
                <a16:creationId xmlns:a16="http://schemas.microsoft.com/office/drawing/2014/main" id="{52F5F97B-C83A-4095-9221-84DBA1BD96FD}"/>
              </a:ext>
            </a:extLst>
          </p:cNvPr>
          <p:cNvPicPr>
            <a:picLocks noChangeAspect="1"/>
          </p:cNvPicPr>
          <p:nvPr/>
        </p:nvPicPr>
        <p:blipFill>
          <a:blip r:embed="rId14">
            <a:extLst>
              <a:ext uri="{96DAC541-7B7A-43D3-8B79-37D633B846F1}">
                <asvg:svgBlip xmlns="" xmlns:asvg="http://schemas.microsoft.com/office/drawing/2016/SVG/main" r:embed="rId15"/>
              </a:ext>
            </a:extLst>
          </a:blip>
          <a:stretch>
            <a:fillRect/>
          </a:stretch>
        </p:blipFill>
        <p:spPr>
          <a:xfrm>
            <a:off x="3587418" y="3455070"/>
            <a:ext cx="1260496" cy="1260496"/>
          </a:xfrm>
          <a:prstGeom prst="rect">
            <a:avLst/>
          </a:prstGeom>
        </p:spPr>
      </p:pic>
      <p:pic>
        <p:nvPicPr>
          <p:cNvPr id="78" name="Graphic 77">
            <a:extLst>
              <a:ext uri="{FF2B5EF4-FFF2-40B4-BE49-F238E27FC236}">
                <a16:creationId xmlns:a16="http://schemas.microsoft.com/office/drawing/2014/main" id="{B38D10C9-E6F2-4D46-890A-2CE5596A1486}"/>
              </a:ext>
            </a:extLst>
          </p:cNvPr>
          <p:cNvPicPr>
            <a:picLocks noChangeAspect="1"/>
          </p:cNvPicPr>
          <p:nvPr/>
        </p:nvPicPr>
        <p:blipFill>
          <a:blip r:embed="rId14">
            <a:extLst>
              <a:ext uri="{96DAC541-7B7A-43D3-8B79-37D633B846F1}">
                <asvg:svgBlip xmlns="" xmlns:asvg="http://schemas.microsoft.com/office/drawing/2016/SVG/main" r:embed="rId15"/>
              </a:ext>
            </a:extLst>
          </a:blip>
          <a:stretch>
            <a:fillRect/>
          </a:stretch>
        </p:blipFill>
        <p:spPr>
          <a:xfrm>
            <a:off x="3576972" y="1691101"/>
            <a:ext cx="1260496" cy="1260496"/>
          </a:xfrm>
          <a:prstGeom prst="rect">
            <a:avLst/>
          </a:prstGeom>
        </p:spPr>
      </p:pic>
      <p:sp>
        <p:nvSpPr>
          <p:cNvPr id="79" name="TextBox 78">
            <a:extLst>
              <a:ext uri="{FF2B5EF4-FFF2-40B4-BE49-F238E27FC236}">
                <a16:creationId xmlns:a16="http://schemas.microsoft.com/office/drawing/2014/main" id="{DE20C13E-D08E-4010-BC31-CFC518461F79}"/>
              </a:ext>
            </a:extLst>
          </p:cNvPr>
          <p:cNvSpPr txBox="1"/>
          <p:nvPr/>
        </p:nvSpPr>
        <p:spPr>
          <a:xfrm>
            <a:off x="1812954" y="2009173"/>
            <a:ext cx="417102" cy="669414"/>
          </a:xfrm>
          <a:prstGeom prst="rect">
            <a:avLst/>
          </a:prstGeom>
          <a:noFill/>
        </p:spPr>
        <p:txBody>
          <a:bodyPr wrap="none" rtlCol="0">
            <a:spAutoFit/>
          </a:bodyPr>
          <a:lstStyle/>
          <a:p>
            <a:r>
              <a:rPr lang="en-US" sz="3750">
                <a:solidFill>
                  <a:schemeClr val="bg1">
                    <a:lumMod val="75000"/>
                  </a:schemeClr>
                </a:solidFill>
                <a:latin typeface="Biome" panose="020B0503030204020804" pitchFamily="34" charset="0"/>
                <a:cs typeface="Biome" panose="020B0503030204020804" pitchFamily="34" charset="0"/>
              </a:rPr>
              <a:t>?</a:t>
            </a:r>
          </a:p>
        </p:txBody>
      </p:sp>
      <p:sp>
        <p:nvSpPr>
          <p:cNvPr id="80" name="TextBox 79">
            <a:extLst>
              <a:ext uri="{FF2B5EF4-FFF2-40B4-BE49-F238E27FC236}">
                <a16:creationId xmlns:a16="http://schemas.microsoft.com/office/drawing/2014/main" id="{E5DA121F-14D9-48FA-A7C5-9886182A0F52}"/>
              </a:ext>
            </a:extLst>
          </p:cNvPr>
          <p:cNvSpPr txBox="1"/>
          <p:nvPr/>
        </p:nvSpPr>
        <p:spPr>
          <a:xfrm>
            <a:off x="2926182" y="3790928"/>
            <a:ext cx="417102" cy="669414"/>
          </a:xfrm>
          <a:prstGeom prst="rect">
            <a:avLst/>
          </a:prstGeom>
          <a:noFill/>
        </p:spPr>
        <p:txBody>
          <a:bodyPr wrap="none" rtlCol="0">
            <a:spAutoFit/>
          </a:bodyPr>
          <a:lstStyle/>
          <a:p>
            <a:r>
              <a:rPr lang="en-US" sz="3750">
                <a:solidFill>
                  <a:schemeClr val="bg1">
                    <a:lumMod val="75000"/>
                  </a:schemeClr>
                </a:solidFill>
                <a:latin typeface="Biome" panose="020B0503030204020804" pitchFamily="34" charset="0"/>
                <a:cs typeface="Biome" panose="020B0503030204020804" pitchFamily="34" charset="0"/>
              </a:rPr>
              <a:t>?</a:t>
            </a:r>
          </a:p>
        </p:txBody>
      </p:sp>
      <p:sp>
        <p:nvSpPr>
          <p:cNvPr id="81" name="TextBox 80">
            <a:extLst>
              <a:ext uri="{FF2B5EF4-FFF2-40B4-BE49-F238E27FC236}">
                <a16:creationId xmlns:a16="http://schemas.microsoft.com/office/drawing/2014/main" id="{F51ADDC9-3575-4656-BE34-D9D52BBDA072}"/>
              </a:ext>
            </a:extLst>
          </p:cNvPr>
          <p:cNvSpPr txBox="1"/>
          <p:nvPr/>
        </p:nvSpPr>
        <p:spPr>
          <a:xfrm>
            <a:off x="6784438" y="1056422"/>
            <a:ext cx="417102" cy="669414"/>
          </a:xfrm>
          <a:prstGeom prst="rect">
            <a:avLst/>
          </a:prstGeom>
          <a:noFill/>
        </p:spPr>
        <p:txBody>
          <a:bodyPr wrap="none" rtlCol="0">
            <a:spAutoFit/>
          </a:bodyPr>
          <a:lstStyle/>
          <a:p>
            <a:r>
              <a:rPr lang="en-US" sz="3750" dirty="0">
                <a:solidFill>
                  <a:schemeClr val="bg1">
                    <a:lumMod val="75000"/>
                  </a:schemeClr>
                </a:solidFill>
                <a:latin typeface="Biome" panose="020B0503030204020804" pitchFamily="34" charset="0"/>
                <a:cs typeface="Biome" panose="020B0503030204020804" pitchFamily="34" charset="0"/>
              </a:rPr>
              <a:t>?</a:t>
            </a:r>
          </a:p>
        </p:txBody>
      </p:sp>
      <p:sp>
        <p:nvSpPr>
          <p:cNvPr id="82" name="TextBox 81">
            <a:extLst>
              <a:ext uri="{FF2B5EF4-FFF2-40B4-BE49-F238E27FC236}">
                <a16:creationId xmlns:a16="http://schemas.microsoft.com/office/drawing/2014/main" id="{3A570780-F147-49AF-BCB1-8202BC433425}"/>
              </a:ext>
            </a:extLst>
          </p:cNvPr>
          <p:cNvSpPr txBox="1"/>
          <p:nvPr/>
        </p:nvSpPr>
        <p:spPr>
          <a:xfrm>
            <a:off x="6773812" y="2842403"/>
            <a:ext cx="417102" cy="669414"/>
          </a:xfrm>
          <a:prstGeom prst="rect">
            <a:avLst/>
          </a:prstGeom>
          <a:noFill/>
        </p:spPr>
        <p:txBody>
          <a:bodyPr wrap="none" rtlCol="0">
            <a:spAutoFit/>
          </a:bodyPr>
          <a:lstStyle/>
          <a:p>
            <a:r>
              <a:rPr lang="en-US" sz="3750">
                <a:solidFill>
                  <a:schemeClr val="bg1">
                    <a:lumMod val="75000"/>
                  </a:schemeClr>
                </a:solidFill>
                <a:latin typeface="Biome" panose="020B0503030204020804" pitchFamily="34" charset="0"/>
                <a:cs typeface="Biome" panose="020B0503030204020804" pitchFamily="34" charset="0"/>
              </a:rPr>
              <a:t>?</a:t>
            </a:r>
          </a:p>
        </p:txBody>
      </p:sp>
      <p:sp>
        <p:nvSpPr>
          <p:cNvPr id="83" name="TextBox 82">
            <a:extLst>
              <a:ext uri="{FF2B5EF4-FFF2-40B4-BE49-F238E27FC236}">
                <a16:creationId xmlns:a16="http://schemas.microsoft.com/office/drawing/2014/main" id="{83888669-4653-4370-A076-385DCE850BC6}"/>
              </a:ext>
            </a:extLst>
          </p:cNvPr>
          <p:cNvSpPr txBox="1"/>
          <p:nvPr/>
        </p:nvSpPr>
        <p:spPr>
          <a:xfrm>
            <a:off x="5104884" y="3762152"/>
            <a:ext cx="417102" cy="669414"/>
          </a:xfrm>
          <a:prstGeom prst="rect">
            <a:avLst/>
          </a:prstGeom>
          <a:noFill/>
        </p:spPr>
        <p:txBody>
          <a:bodyPr wrap="none" rtlCol="0">
            <a:spAutoFit/>
          </a:bodyPr>
          <a:lstStyle/>
          <a:p>
            <a:r>
              <a:rPr lang="en-US" sz="3750">
                <a:solidFill>
                  <a:schemeClr val="bg1">
                    <a:lumMod val="75000"/>
                  </a:schemeClr>
                </a:solidFill>
                <a:latin typeface="Biome" panose="020B0503030204020804" pitchFamily="34" charset="0"/>
                <a:cs typeface="Biome" panose="020B0503030204020804" pitchFamily="34" charset="0"/>
              </a:rPr>
              <a:t>?</a:t>
            </a:r>
          </a:p>
        </p:txBody>
      </p:sp>
      <p:pic>
        <p:nvPicPr>
          <p:cNvPr id="84" name="Graphic 83">
            <a:extLst>
              <a:ext uri="{FF2B5EF4-FFF2-40B4-BE49-F238E27FC236}">
                <a16:creationId xmlns:a16="http://schemas.microsoft.com/office/drawing/2014/main" id="{971601CD-2970-4DED-89BA-259578F777DD}"/>
              </a:ext>
            </a:extLst>
          </p:cNvPr>
          <p:cNvPicPr>
            <a:picLocks noChangeAspect="1"/>
          </p:cNvPicPr>
          <p:nvPr/>
        </p:nvPicPr>
        <p:blipFill>
          <a:blip r:embed="rId12">
            <a:extLst>
              <a:ext uri="{96DAC541-7B7A-43D3-8B79-37D633B846F1}">
                <asvg:svgBlip xmlns="" xmlns:asvg="http://schemas.microsoft.com/office/drawing/2016/SVG/main" r:embed="rId13"/>
              </a:ext>
            </a:extLst>
          </a:blip>
          <a:stretch>
            <a:fillRect/>
          </a:stretch>
        </p:blipFill>
        <p:spPr>
          <a:xfrm>
            <a:off x="806515" y="2579706"/>
            <a:ext cx="1260496" cy="1260496"/>
          </a:xfrm>
          <a:prstGeom prst="rect">
            <a:avLst/>
          </a:prstGeom>
        </p:spPr>
      </p:pic>
      <p:sp>
        <p:nvSpPr>
          <p:cNvPr id="85" name="TextBox 84">
            <a:extLst>
              <a:ext uri="{FF2B5EF4-FFF2-40B4-BE49-F238E27FC236}">
                <a16:creationId xmlns:a16="http://schemas.microsoft.com/office/drawing/2014/main" id="{D8591D99-7C22-4334-B55F-0A239A039428}"/>
              </a:ext>
            </a:extLst>
          </p:cNvPr>
          <p:cNvSpPr txBox="1"/>
          <p:nvPr/>
        </p:nvSpPr>
        <p:spPr>
          <a:xfrm>
            <a:off x="1247964" y="2842403"/>
            <a:ext cx="417102" cy="669414"/>
          </a:xfrm>
          <a:prstGeom prst="rect">
            <a:avLst/>
          </a:prstGeom>
          <a:noFill/>
        </p:spPr>
        <p:txBody>
          <a:bodyPr wrap="none" rtlCol="0">
            <a:spAutoFit/>
          </a:bodyPr>
          <a:lstStyle/>
          <a:p>
            <a:r>
              <a:rPr lang="en-US" sz="3750">
                <a:solidFill>
                  <a:schemeClr val="bg1">
                    <a:lumMod val="75000"/>
                  </a:schemeClr>
                </a:solidFill>
                <a:latin typeface="Biome" panose="020B0503030204020804" pitchFamily="34" charset="0"/>
                <a:cs typeface="Biome" panose="020B0503030204020804" pitchFamily="34" charset="0"/>
              </a:rPr>
              <a:t>?</a:t>
            </a:r>
          </a:p>
        </p:txBody>
      </p:sp>
      <p:pic>
        <p:nvPicPr>
          <p:cNvPr id="86" name="Graphic 85">
            <a:extLst>
              <a:ext uri="{FF2B5EF4-FFF2-40B4-BE49-F238E27FC236}">
                <a16:creationId xmlns:a16="http://schemas.microsoft.com/office/drawing/2014/main" id="{40D900B0-C9BC-4642-BA90-83DC9A8DCAA1}"/>
              </a:ext>
            </a:extLst>
          </p:cNvPr>
          <p:cNvPicPr>
            <a:picLocks noChangeAspect="1"/>
          </p:cNvPicPr>
          <p:nvPr/>
        </p:nvPicPr>
        <p:blipFill>
          <a:blip r:embed="rId12">
            <a:extLst>
              <a:ext uri="{96DAC541-7B7A-43D3-8B79-37D633B846F1}">
                <asvg:svgBlip xmlns="" xmlns:asvg="http://schemas.microsoft.com/office/drawing/2016/SVG/main" r:embed="rId13"/>
              </a:ext>
            </a:extLst>
          </a:blip>
          <a:stretch>
            <a:fillRect/>
          </a:stretch>
        </p:blipFill>
        <p:spPr>
          <a:xfrm>
            <a:off x="6910851" y="1684540"/>
            <a:ext cx="1260496" cy="1260496"/>
          </a:xfrm>
          <a:prstGeom prst="rect">
            <a:avLst/>
          </a:prstGeom>
        </p:spPr>
      </p:pic>
      <p:sp>
        <p:nvSpPr>
          <p:cNvPr id="87" name="TextBox 86">
            <a:extLst>
              <a:ext uri="{FF2B5EF4-FFF2-40B4-BE49-F238E27FC236}">
                <a16:creationId xmlns:a16="http://schemas.microsoft.com/office/drawing/2014/main" id="{2CB27FEE-F6EB-435C-B01B-9D0EBFD98CC1}"/>
              </a:ext>
            </a:extLst>
          </p:cNvPr>
          <p:cNvSpPr txBox="1"/>
          <p:nvPr/>
        </p:nvSpPr>
        <p:spPr>
          <a:xfrm>
            <a:off x="7318005" y="1975349"/>
            <a:ext cx="417102" cy="669414"/>
          </a:xfrm>
          <a:prstGeom prst="rect">
            <a:avLst/>
          </a:prstGeom>
          <a:noFill/>
        </p:spPr>
        <p:txBody>
          <a:bodyPr wrap="none" rtlCol="0">
            <a:spAutoFit/>
          </a:bodyPr>
          <a:lstStyle/>
          <a:p>
            <a:r>
              <a:rPr lang="en-US" sz="3750">
                <a:solidFill>
                  <a:schemeClr val="bg1">
                    <a:lumMod val="75000"/>
                  </a:schemeClr>
                </a:solidFill>
                <a:latin typeface="Biome" panose="020B0503030204020804" pitchFamily="34" charset="0"/>
                <a:cs typeface="Biome" panose="020B0503030204020804" pitchFamily="34" charset="0"/>
              </a:rPr>
              <a:t>?</a:t>
            </a:r>
          </a:p>
        </p:txBody>
      </p:sp>
      <p:pic>
        <p:nvPicPr>
          <p:cNvPr id="88" name="Graphic 87">
            <a:extLst>
              <a:ext uri="{FF2B5EF4-FFF2-40B4-BE49-F238E27FC236}">
                <a16:creationId xmlns:a16="http://schemas.microsoft.com/office/drawing/2014/main" id="{CE4E6ADC-EBB6-4F16-B9CD-EECCB06AD590}"/>
              </a:ext>
            </a:extLst>
          </p:cNvPr>
          <p:cNvPicPr>
            <a:picLocks noChangeAspect="1"/>
          </p:cNvPicPr>
          <p:nvPr/>
        </p:nvPicPr>
        <p:blipFill>
          <a:blip r:embed="rId14">
            <a:extLst>
              <a:ext uri="{96DAC541-7B7A-43D3-8B79-37D633B846F1}">
                <asvg:svgBlip xmlns="" xmlns:asvg="http://schemas.microsoft.com/office/drawing/2016/SVG/main" r:embed="rId15"/>
              </a:ext>
            </a:extLst>
          </a:blip>
          <a:stretch>
            <a:fillRect/>
          </a:stretch>
        </p:blipFill>
        <p:spPr>
          <a:xfrm>
            <a:off x="5800540" y="1678648"/>
            <a:ext cx="1260496" cy="1260496"/>
          </a:xfrm>
          <a:prstGeom prst="rect">
            <a:avLst/>
          </a:prstGeom>
        </p:spPr>
      </p:pic>
      <p:pic>
        <p:nvPicPr>
          <p:cNvPr id="89" name="Picture 88" descr="Logo&#10;&#10;Description automatically generated">
            <a:extLst>
              <a:ext uri="{FF2B5EF4-FFF2-40B4-BE49-F238E27FC236}">
                <a16:creationId xmlns:a16="http://schemas.microsoft.com/office/drawing/2014/main" id="{64A9011B-1D4E-4278-843C-D18A478FDDB3}"/>
              </a:ext>
            </a:extLst>
          </p:cNvPr>
          <p:cNvPicPr>
            <a:picLocks noChangeAspect="1"/>
          </p:cNvPicPr>
          <p:nvPr/>
        </p:nvPicPr>
        <p:blipFill>
          <a:blip r:embed="rId17"/>
          <a:stretch>
            <a:fillRect/>
          </a:stretch>
        </p:blipFill>
        <p:spPr>
          <a:xfrm>
            <a:off x="4772966" y="1711577"/>
            <a:ext cx="1112365" cy="1226855"/>
          </a:xfrm>
          <a:prstGeom prst="rect">
            <a:avLst/>
          </a:prstGeom>
        </p:spPr>
      </p:pic>
      <p:pic>
        <p:nvPicPr>
          <p:cNvPr id="90" name="Picture 89" descr="A picture containing text, sign, vector graphics&#10;&#10;Description automatically generated">
            <a:extLst>
              <a:ext uri="{FF2B5EF4-FFF2-40B4-BE49-F238E27FC236}">
                <a16:creationId xmlns:a16="http://schemas.microsoft.com/office/drawing/2014/main" id="{1EA7AF30-51E0-41E9-9056-7AC92A0BA351}"/>
              </a:ext>
            </a:extLst>
          </p:cNvPr>
          <p:cNvPicPr>
            <a:picLocks noChangeAspect="1"/>
          </p:cNvPicPr>
          <p:nvPr/>
        </p:nvPicPr>
        <p:blipFill>
          <a:blip r:embed="rId18"/>
          <a:stretch>
            <a:fillRect/>
          </a:stretch>
        </p:blipFill>
        <p:spPr>
          <a:xfrm>
            <a:off x="4772966" y="3495380"/>
            <a:ext cx="1112364" cy="1219855"/>
          </a:xfrm>
          <a:prstGeom prst="rect">
            <a:avLst/>
          </a:prstGeom>
        </p:spPr>
      </p:pic>
      <p:pic>
        <p:nvPicPr>
          <p:cNvPr id="91" name="Picture 90" descr="A picture containing text&#10;&#10;Description automatically generated">
            <a:extLst>
              <a:ext uri="{FF2B5EF4-FFF2-40B4-BE49-F238E27FC236}">
                <a16:creationId xmlns:a16="http://schemas.microsoft.com/office/drawing/2014/main" id="{436A9A5A-17C7-4321-A07A-621513F80AB8}"/>
              </a:ext>
            </a:extLst>
          </p:cNvPr>
          <p:cNvPicPr>
            <a:picLocks noChangeAspect="1"/>
          </p:cNvPicPr>
          <p:nvPr/>
        </p:nvPicPr>
        <p:blipFill>
          <a:blip r:embed="rId19"/>
          <a:stretch>
            <a:fillRect/>
          </a:stretch>
        </p:blipFill>
        <p:spPr>
          <a:xfrm>
            <a:off x="5335518" y="2572543"/>
            <a:ext cx="1088557" cy="1240418"/>
          </a:xfrm>
          <a:prstGeom prst="rect">
            <a:avLst/>
          </a:prstGeom>
        </p:spPr>
      </p:pic>
      <p:pic>
        <p:nvPicPr>
          <p:cNvPr id="92" name="Picture 91" descr="Logo&#10;&#10;Description automatically generated">
            <a:extLst>
              <a:ext uri="{FF2B5EF4-FFF2-40B4-BE49-F238E27FC236}">
                <a16:creationId xmlns:a16="http://schemas.microsoft.com/office/drawing/2014/main" id="{2A48C648-45AA-4980-9C22-99B32F258955}"/>
              </a:ext>
            </a:extLst>
          </p:cNvPr>
          <p:cNvPicPr>
            <a:picLocks noChangeAspect="1"/>
          </p:cNvPicPr>
          <p:nvPr/>
        </p:nvPicPr>
        <p:blipFill>
          <a:blip r:embed="rId20"/>
          <a:stretch>
            <a:fillRect/>
          </a:stretch>
        </p:blipFill>
        <p:spPr>
          <a:xfrm>
            <a:off x="4190740" y="2571728"/>
            <a:ext cx="1156150" cy="1232489"/>
          </a:xfrm>
          <a:prstGeom prst="rect">
            <a:avLst/>
          </a:prstGeom>
        </p:spPr>
      </p:pic>
    </p:spTree>
    <p:extLst>
      <p:ext uri="{BB962C8B-B14F-4D97-AF65-F5344CB8AC3E}">
        <p14:creationId xmlns:p14="http://schemas.microsoft.com/office/powerpoint/2010/main" val="6502869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1236599" y="341300"/>
            <a:ext cx="79074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smtClean="0"/>
              <a:t>How we’ll spend the next 2.5 hrs of your valuable time…</a:t>
            </a:r>
            <a:endParaRPr sz="2400" dirty="0"/>
          </a:p>
        </p:txBody>
      </p:sp>
      <p:sp>
        <p:nvSpPr>
          <p:cNvPr id="37" name="Google Shape;37;p7"/>
          <p:cNvSpPr txBox="1">
            <a:spLocks noGrp="1"/>
          </p:cNvSpPr>
          <p:nvPr>
            <p:ph type="body" idx="1"/>
          </p:nvPr>
        </p:nvSpPr>
        <p:spPr>
          <a:xfrm>
            <a:off x="311699" y="1152475"/>
            <a:ext cx="8832301" cy="3416400"/>
          </a:xfrm>
          <a:prstGeom prst="rect">
            <a:avLst/>
          </a:prstGeom>
        </p:spPr>
        <p:txBody>
          <a:bodyPr spcFirstLastPara="1" wrap="square" lIns="91425" tIns="91425" rIns="91425" bIns="91425" anchor="t" anchorCtr="0">
            <a:normAutofit/>
          </a:bodyPr>
          <a:lstStyle/>
          <a:p>
            <a:pPr marL="285750" indent="-285750">
              <a:spcAft>
                <a:spcPts val="1200"/>
              </a:spcAft>
            </a:pPr>
            <a:r>
              <a:rPr lang="en-GB" b="1" dirty="0" smtClean="0"/>
              <a:t>Audience Participation </a:t>
            </a:r>
            <a:r>
              <a:rPr lang="en-GB" b="1" dirty="0" err="1" smtClean="0"/>
              <a:t>Menti</a:t>
            </a:r>
            <a:r>
              <a:rPr lang="en-GB" b="1" dirty="0" smtClean="0"/>
              <a:t> </a:t>
            </a:r>
            <a:r>
              <a:rPr lang="en-GB" dirty="0" smtClean="0"/>
              <a:t>- framing the industry </a:t>
            </a:r>
            <a:r>
              <a:rPr lang="en-GB" dirty="0" err="1" smtClean="0"/>
              <a:t>ADaM</a:t>
            </a:r>
            <a:r>
              <a:rPr lang="en-GB" dirty="0" smtClean="0"/>
              <a:t> challenge</a:t>
            </a:r>
          </a:p>
          <a:p>
            <a:pPr marL="285750" indent="-285750">
              <a:spcAft>
                <a:spcPts val="1200"/>
              </a:spcAft>
            </a:pPr>
            <a:r>
              <a:rPr lang="en-GB" b="1" dirty="0" smtClean="0"/>
              <a:t>Presentation</a:t>
            </a:r>
            <a:r>
              <a:rPr lang="en-GB" dirty="0" smtClean="0"/>
              <a:t> - admiral intro</a:t>
            </a:r>
          </a:p>
          <a:p>
            <a:pPr marL="285750" indent="-285750">
              <a:spcAft>
                <a:spcPts val="1200"/>
              </a:spcAft>
            </a:pPr>
            <a:r>
              <a:rPr lang="en-GB" b="1" dirty="0" smtClean="0"/>
              <a:t>Hands-on trial </a:t>
            </a:r>
            <a:r>
              <a:rPr lang="en-GB" dirty="0" smtClean="0"/>
              <a:t>– try before you </a:t>
            </a:r>
            <a:r>
              <a:rPr lang="en-GB" strike="sngStrike" dirty="0" smtClean="0"/>
              <a:t>buy</a:t>
            </a:r>
            <a:r>
              <a:rPr lang="en-GB" dirty="0" smtClean="0"/>
              <a:t> </a:t>
            </a:r>
            <a:r>
              <a:rPr lang="en-GB" i="1" dirty="0" smtClean="0"/>
              <a:t>“use for free via open source!”</a:t>
            </a:r>
          </a:p>
          <a:p>
            <a:pPr marL="285750" indent="-285750">
              <a:spcAft>
                <a:spcPts val="1200"/>
              </a:spcAft>
            </a:pPr>
            <a:r>
              <a:rPr lang="en-GB" b="1" dirty="0" smtClean="0"/>
              <a:t>Demo</a:t>
            </a:r>
            <a:r>
              <a:rPr lang="en-GB" dirty="0" smtClean="0"/>
              <a:t> – additional features</a:t>
            </a:r>
          </a:p>
          <a:p>
            <a:pPr marL="285750" indent="-285750">
              <a:spcAft>
                <a:spcPts val="1200"/>
              </a:spcAft>
            </a:pPr>
            <a:r>
              <a:rPr lang="en-GB" b="1" dirty="0" smtClean="0"/>
              <a:t>Panel</a:t>
            </a:r>
            <a:r>
              <a:rPr lang="en-GB" dirty="0" smtClean="0"/>
              <a:t> – open Q&amp;A with team members</a:t>
            </a:r>
          </a:p>
          <a:p>
            <a:pPr marL="285750" indent="-285750">
              <a:spcAft>
                <a:spcPts val="1200"/>
              </a:spcAft>
            </a:pPr>
            <a:r>
              <a:rPr lang="en-GB" b="1" dirty="0" smtClean="0"/>
              <a:t>Closing</a:t>
            </a:r>
            <a:r>
              <a:rPr lang="en-GB" dirty="0" smtClean="0"/>
              <a:t> – next steps &amp; wider vision</a:t>
            </a: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Google Shape;30;p6"/>
          <p:cNvSpPr txBox="1">
            <a:spLocks noGrp="1"/>
          </p:cNvSpPr>
          <p:nvPr>
            <p:ph type="ctrTitle"/>
          </p:nvPr>
        </p:nvSpPr>
        <p:spPr>
          <a:xfrm>
            <a:off x="311708" y="1070581"/>
            <a:ext cx="8520600" cy="2052600"/>
          </a:xfrm>
          <a:prstGeom prst="rect">
            <a:avLst/>
          </a:prstGeom>
        </p:spPr>
        <p:txBody>
          <a:bodyPr spcFirstLastPara="1" wrap="square" lIns="91425" tIns="91425" rIns="91425" bIns="91425" anchor="b" anchorCtr="0">
            <a:normAutofit/>
          </a:bodyPr>
          <a:lstStyle/>
          <a:p>
            <a:pPr lvl="0"/>
            <a:r>
              <a:rPr lang="en-GB" sz="4800" i="1" dirty="0" smtClean="0"/>
              <a:t>Framing the Challenge</a:t>
            </a:r>
            <a:endParaRPr sz="6000" i="1" dirty="0"/>
          </a:p>
        </p:txBody>
      </p:sp>
    </p:spTree>
    <p:extLst>
      <p:ext uri="{BB962C8B-B14F-4D97-AF65-F5344CB8AC3E}">
        <p14:creationId xmlns:p14="http://schemas.microsoft.com/office/powerpoint/2010/main" val="31149915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1236599" y="341300"/>
            <a:ext cx="79074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smtClean="0"/>
              <a:t>Framing the Challenge – </a:t>
            </a:r>
            <a:r>
              <a:rPr lang="en-GB" sz="2400" b="1" dirty="0" smtClean="0"/>
              <a:t>WE NEED YOU!</a:t>
            </a:r>
            <a:endParaRPr sz="2400" b="1" dirty="0"/>
          </a:p>
        </p:txBody>
      </p:sp>
      <p:sp>
        <p:nvSpPr>
          <p:cNvPr id="37" name="Google Shape;37;p7"/>
          <p:cNvSpPr txBox="1">
            <a:spLocks noGrp="1"/>
          </p:cNvSpPr>
          <p:nvPr>
            <p:ph type="body" idx="1"/>
          </p:nvPr>
        </p:nvSpPr>
        <p:spPr>
          <a:xfrm>
            <a:off x="311699" y="1152475"/>
            <a:ext cx="8776883" cy="1098889"/>
          </a:xfrm>
          <a:prstGeom prst="rect">
            <a:avLst/>
          </a:prstGeom>
        </p:spPr>
        <p:txBody>
          <a:bodyPr spcFirstLastPara="1" wrap="square" lIns="91425" tIns="91425" rIns="91425" bIns="91425" anchor="t" anchorCtr="0">
            <a:normAutofit/>
          </a:bodyPr>
          <a:lstStyle/>
          <a:p>
            <a:pPr marL="285750" indent="-285750">
              <a:spcAft>
                <a:spcPts val="1200"/>
              </a:spcAft>
            </a:pPr>
            <a:r>
              <a:rPr lang="en-GB" dirty="0" smtClean="0"/>
              <a:t>We’d like to start by asking you all some questions about your current state </a:t>
            </a:r>
            <a:r>
              <a:rPr lang="en-GB" dirty="0" err="1" smtClean="0"/>
              <a:t>ADaM</a:t>
            </a:r>
            <a:r>
              <a:rPr lang="en-GB" dirty="0" smtClean="0"/>
              <a:t> solutions and your perspectives around this</a:t>
            </a:r>
          </a:p>
        </p:txBody>
      </p:sp>
      <p:pic>
        <p:nvPicPr>
          <p:cNvPr id="2" name="Picture 1"/>
          <p:cNvPicPr>
            <a:picLocks noChangeAspect="1"/>
          </p:cNvPicPr>
          <p:nvPr/>
        </p:nvPicPr>
        <p:blipFill>
          <a:blip r:embed="rId3"/>
          <a:stretch>
            <a:fillRect/>
          </a:stretch>
        </p:blipFill>
        <p:spPr>
          <a:xfrm>
            <a:off x="4854182" y="2040301"/>
            <a:ext cx="4017447" cy="2532870"/>
          </a:xfrm>
          <a:prstGeom prst="rect">
            <a:avLst/>
          </a:prstGeom>
        </p:spPr>
      </p:pic>
      <p:sp>
        <p:nvSpPr>
          <p:cNvPr id="4" name="Rectangle 3"/>
          <p:cNvSpPr/>
          <p:nvPr/>
        </p:nvSpPr>
        <p:spPr>
          <a:xfrm>
            <a:off x="311699" y="2040301"/>
            <a:ext cx="4454265" cy="2476062"/>
          </a:xfrm>
          <a:prstGeom prst="rect">
            <a:avLst/>
          </a:prstGeom>
        </p:spPr>
        <p:txBody>
          <a:bodyPr wrap="square">
            <a:spAutoFit/>
          </a:bodyPr>
          <a:lstStyle/>
          <a:p>
            <a:pPr marL="285750" lvl="0" indent="-285750">
              <a:lnSpc>
                <a:spcPct val="115000"/>
              </a:lnSpc>
              <a:spcAft>
                <a:spcPts val="1200"/>
              </a:spcAft>
              <a:buClr>
                <a:srgbClr val="595959"/>
              </a:buClr>
              <a:buSzPts val="1800"/>
              <a:buFont typeface="Arial"/>
              <a:buChar char="●"/>
            </a:pPr>
            <a:r>
              <a:rPr lang="en-GB" sz="1800" dirty="0">
                <a:solidFill>
                  <a:srgbClr val="595959"/>
                </a:solidFill>
              </a:rPr>
              <a:t>To do this you’ll need to connect to </a:t>
            </a:r>
            <a:r>
              <a:rPr lang="en-GB" sz="1800" b="1" dirty="0">
                <a:solidFill>
                  <a:srgbClr val="FF0000"/>
                </a:solidFill>
              </a:rPr>
              <a:t>Menti.com</a:t>
            </a:r>
            <a:r>
              <a:rPr lang="en-GB" sz="1800" dirty="0">
                <a:solidFill>
                  <a:srgbClr val="595959"/>
                </a:solidFill>
              </a:rPr>
              <a:t> from your computer or smart device and enter the </a:t>
            </a:r>
            <a:r>
              <a:rPr lang="en-GB" sz="1800" dirty="0" smtClean="0">
                <a:solidFill>
                  <a:srgbClr val="595959"/>
                </a:solidFill>
              </a:rPr>
              <a:t>code we show next </a:t>
            </a:r>
            <a:endParaRPr lang="en-GB" sz="1800" b="1" dirty="0">
              <a:solidFill>
                <a:srgbClr val="FF0000"/>
              </a:solidFill>
            </a:endParaRPr>
          </a:p>
          <a:p>
            <a:pPr marL="285750" lvl="0" indent="-285750">
              <a:lnSpc>
                <a:spcPct val="115000"/>
              </a:lnSpc>
              <a:spcAft>
                <a:spcPts val="1200"/>
              </a:spcAft>
              <a:buClr>
                <a:srgbClr val="595959"/>
              </a:buClr>
              <a:buSzPts val="1800"/>
              <a:buFont typeface="Arial"/>
              <a:buChar char="●"/>
            </a:pPr>
            <a:r>
              <a:rPr lang="en-GB" sz="1800" dirty="0">
                <a:solidFill>
                  <a:srgbClr val="595959"/>
                </a:solidFill>
              </a:rPr>
              <a:t>Please answer honestly, as there are no right or wrong answers and everything is anonymous</a:t>
            </a:r>
          </a:p>
        </p:txBody>
      </p:sp>
    </p:spTree>
    <p:extLst>
      <p:ext uri="{BB962C8B-B14F-4D97-AF65-F5344CB8AC3E}">
        <p14:creationId xmlns:p14="http://schemas.microsoft.com/office/powerpoint/2010/main" val="15673833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1236599" y="341300"/>
            <a:ext cx="79074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smtClean="0"/>
              <a:t>Our Story</a:t>
            </a:r>
            <a:endParaRPr sz="2400" dirty="0"/>
          </a:p>
        </p:txBody>
      </p:sp>
      <p:sp>
        <p:nvSpPr>
          <p:cNvPr id="37" name="Google Shape;37;p7"/>
          <p:cNvSpPr txBox="1">
            <a:spLocks noGrp="1"/>
          </p:cNvSpPr>
          <p:nvPr>
            <p:ph type="body" idx="1"/>
          </p:nvPr>
        </p:nvSpPr>
        <p:spPr>
          <a:xfrm>
            <a:off x="311699" y="1152475"/>
            <a:ext cx="8832301" cy="3416400"/>
          </a:xfrm>
          <a:prstGeom prst="rect">
            <a:avLst/>
          </a:prstGeom>
        </p:spPr>
        <p:txBody>
          <a:bodyPr spcFirstLastPara="1" wrap="square" lIns="91425" tIns="91425" rIns="91425" bIns="91425" anchor="t" anchorCtr="0">
            <a:normAutofit/>
          </a:bodyPr>
          <a:lstStyle/>
          <a:p>
            <a:pPr marL="285750" indent="-285750">
              <a:spcAft>
                <a:spcPts val="1200"/>
              </a:spcAft>
            </a:pPr>
            <a:r>
              <a:rPr lang="en-GB" dirty="0" smtClean="0"/>
              <a:t>Both Roche &amp; GSK had been exploring use of open source languages (primarily R) in areas of clinical reporting such as TLGs, interactive displays and QC</a:t>
            </a:r>
          </a:p>
          <a:p>
            <a:pPr marL="285750" indent="-285750">
              <a:spcAft>
                <a:spcPts val="1200"/>
              </a:spcAft>
            </a:pPr>
            <a:r>
              <a:rPr lang="en-GB" dirty="0" smtClean="0"/>
              <a:t>For </a:t>
            </a:r>
            <a:r>
              <a:rPr lang="en-GB" dirty="0" err="1" smtClean="0"/>
              <a:t>ADaM</a:t>
            </a:r>
            <a:r>
              <a:rPr lang="en-GB" dirty="0" smtClean="0"/>
              <a:t>, we each had heavily invested in SAS® macro based tools to achieve our company-specific implementations </a:t>
            </a:r>
          </a:p>
          <a:p>
            <a:pPr marL="285750" indent="-285750">
              <a:spcAft>
                <a:spcPts val="1200"/>
              </a:spcAft>
            </a:pPr>
            <a:r>
              <a:rPr lang="en-GB" dirty="0" smtClean="0"/>
              <a:t>Realisation came from both sides that given the endless nature of </a:t>
            </a:r>
            <a:r>
              <a:rPr lang="en-GB" dirty="0" err="1" smtClean="0"/>
              <a:t>ADaM</a:t>
            </a:r>
            <a:r>
              <a:rPr lang="en-GB" dirty="0" smtClean="0"/>
              <a:t> there had to be potential to </a:t>
            </a:r>
            <a:r>
              <a:rPr lang="en-GB" b="1" dirty="0" smtClean="0">
                <a:solidFill>
                  <a:srgbClr val="FF0000"/>
                </a:solidFill>
              </a:rPr>
              <a:t>collaborate on a modular framework</a:t>
            </a:r>
            <a:r>
              <a:rPr lang="en-GB" dirty="0" smtClean="0"/>
              <a:t>, to give the platform for this challenge to </a:t>
            </a:r>
            <a:r>
              <a:rPr lang="en-GB" b="1" dirty="0" smtClean="0">
                <a:solidFill>
                  <a:srgbClr val="FF0000"/>
                </a:solidFill>
              </a:rPr>
              <a:t>enable</a:t>
            </a:r>
            <a:r>
              <a:rPr lang="en-GB" dirty="0" smtClean="0"/>
              <a:t> </a:t>
            </a:r>
            <a:r>
              <a:rPr lang="en-GB" b="1" dirty="0" smtClean="0">
                <a:solidFill>
                  <a:srgbClr val="FF0000"/>
                </a:solidFill>
              </a:rPr>
              <a:t>across-industry crowd-sourcing</a:t>
            </a:r>
          </a:p>
          <a:p>
            <a:pPr marL="285750" indent="-285750">
              <a:spcAft>
                <a:spcPts val="1200"/>
              </a:spcAft>
            </a:pPr>
            <a:r>
              <a:rPr lang="en-GB" dirty="0" smtClean="0"/>
              <a:t>LinkedIn post -&gt; Video call -&gt; Programming </a:t>
            </a:r>
            <a:r>
              <a:rPr lang="en-GB" dirty="0"/>
              <a:t>h</a:t>
            </a:r>
            <a:r>
              <a:rPr lang="en-GB" dirty="0" smtClean="0"/>
              <a:t>eads talk</a:t>
            </a:r>
            <a:endParaRPr dirty="0"/>
          </a:p>
        </p:txBody>
      </p:sp>
      <p:pic>
        <p:nvPicPr>
          <p:cNvPr id="4" name="Picture 3"/>
          <p:cNvPicPr>
            <a:picLocks noChangeAspect="1"/>
          </p:cNvPicPr>
          <p:nvPr/>
        </p:nvPicPr>
        <p:blipFill>
          <a:blip r:embed="rId3"/>
          <a:stretch>
            <a:fillRect/>
          </a:stretch>
        </p:blipFill>
        <p:spPr>
          <a:xfrm>
            <a:off x="3927027" y="274915"/>
            <a:ext cx="1180599" cy="638685"/>
          </a:xfrm>
          <a:prstGeom prst="rect">
            <a:avLst/>
          </a:prstGeom>
        </p:spPr>
      </p:pic>
      <p:pic>
        <p:nvPicPr>
          <p:cNvPr id="8" name="Picture 7"/>
          <p:cNvPicPr>
            <a:picLocks noChangeAspect="1"/>
          </p:cNvPicPr>
          <p:nvPr/>
        </p:nvPicPr>
        <p:blipFill>
          <a:blip r:embed="rId4"/>
          <a:stretch>
            <a:fillRect/>
          </a:stretch>
        </p:blipFill>
        <p:spPr>
          <a:xfrm>
            <a:off x="5592988" y="174104"/>
            <a:ext cx="1725142" cy="907091"/>
          </a:xfrm>
          <a:prstGeom prst="rect">
            <a:avLst/>
          </a:prstGeom>
        </p:spPr>
      </p:pic>
    </p:spTree>
    <p:extLst>
      <p:ext uri="{BB962C8B-B14F-4D97-AF65-F5344CB8AC3E}">
        <p14:creationId xmlns:p14="http://schemas.microsoft.com/office/powerpoint/2010/main" val="37685227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Google Shape;30;p6"/>
          <p:cNvSpPr txBox="1">
            <a:spLocks noGrp="1"/>
          </p:cNvSpPr>
          <p:nvPr>
            <p:ph type="ctrTitle"/>
          </p:nvPr>
        </p:nvSpPr>
        <p:spPr>
          <a:xfrm>
            <a:off x="311708" y="1070581"/>
            <a:ext cx="8520600" cy="2052600"/>
          </a:xfrm>
          <a:prstGeom prst="rect">
            <a:avLst/>
          </a:prstGeom>
        </p:spPr>
        <p:txBody>
          <a:bodyPr spcFirstLastPara="1" wrap="square" lIns="91425" tIns="91425" rIns="91425" bIns="91425" anchor="b" anchorCtr="0">
            <a:normAutofit/>
          </a:bodyPr>
          <a:lstStyle/>
          <a:p>
            <a:pPr lvl="0"/>
            <a:r>
              <a:rPr lang="en-GB" sz="4800" i="1" dirty="0" smtClean="0"/>
              <a:t>Introducing admiral</a:t>
            </a:r>
            <a:endParaRPr sz="6000" i="1" dirty="0"/>
          </a:p>
        </p:txBody>
      </p:sp>
    </p:spTree>
    <p:extLst>
      <p:ext uri="{BB962C8B-B14F-4D97-AF65-F5344CB8AC3E}">
        <p14:creationId xmlns:p14="http://schemas.microsoft.com/office/powerpoint/2010/main" val="1104154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ge955e0b2aa_0_5"/>
          <p:cNvSpPr txBox="1">
            <a:spLocks noGrp="1"/>
          </p:cNvSpPr>
          <p:nvPr>
            <p:ph type="title"/>
          </p:nvPr>
        </p:nvSpPr>
        <p:spPr>
          <a:xfrm>
            <a:off x="1236600" y="341300"/>
            <a:ext cx="7595700" cy="572700"/>
          </a:xfrm>
          <a:prstGeom prst="rect">
            <a:avLst/>
          </a:prstGeom>
          <a:noFill/>
          <a:ln>
            <a:noFill/>
          </a:ln>
        </p:spPr>
        <p:txBody>
          <a:bodyPr spcFirstLastPara="1" wrap="square" lIns="91425" tIns="91425" rIns="91425" bIns="91425" anchor="t" anchorCtr="0">
            <a:normAutofit/>
          </a:bodyPr>
          <a:lstStyle/>
          <a:p>
            <a:pPr lvl="0">
              <a:buSzPct val="111111"/>
            </a:pPr>
            <a:r>
              <a:rPr lang="en-GB" sz="2400" dirty="0"/>
              <a:t>Introducing admiral </a:t>
            </a:r>
            <a:r>
              <a:rPr lang="en-GB" sz="1400" i="1" dirty="0"/>
              <a:t>(</a:t>
            </a:r>
            <a:r>
              <a:rPr lang="en-GB" sz="1400" i="1" dirty="0" err="1"/>
              <a:t>ADaM</a:t>
            </a:r>
            <a:r>
              <a:rPr lang="en-GB" sz="1400" i="1" dirty="0"/>
              <a:t> In R Asset Library)</a:t>
            </a:r>
            <a:endParaRPr dirty="0"/>
          </a:p>
        </p:txBody>
      </p:sp>
      <p:sp>
        <p:nvSpPr>
          <p:cNvPr id="58" name="Google Shape;58;ge955e0b2aa_0_5"/>
          <p:cNvSpPr txBox="1">
            <a:spLocks noGrp="1"/>
          </p:cNvSpPr>
          <p:nvPr>
            <p:ph type="body" idx="1"/>
          </p:nvPr>
        </p:nvSpPr>
        <p:spPr>
          <a:xfrm>
            <a:off x="311700" y="1152474"/>
            <a:ext cx="8520600" cy="3679800"/>
          </a:xfrm>
          <a:prstGeom prst="rect">
            <a:avLst/>
          </a:prstGeom>
          <a:noFill/>
          <a:ln>
            <a:noFill/>
          </a:ln>
        </p:spPr>
        <p:txBody>
          <a:bodyPr spcFirstLastPara="1" wrap="square" lIns="91425" tIns="91425" rIns="91425" bIns="91425" anchor="t" anchorCtr="0">
            <a:normAutofit fontScale="85000" lnSpcReduction="20000"/>
          </a:bodyPr>
          <a:lstStyle/>
          <a:p>
            <a:pPr marL="0" lvl="0" indent="0" algn="l" rtl="0">
              <a:lnSpc>
                <a:spcPct val="100000"/>
              </a:lnSpc>
              <a:spcBef>
                <a:spcPts val="0"/>
              </a:spcBef>
              <a:spcAft>
                <a:spcPts val="0"/>
              </a:spcAft>
              <a:buClr>
                <a:schemeClr val="dk1"/>
              </a:buClr>
              <a:buSzPct val="62587"/>
              <a:buFont typeface="Arial"/>
              <a:buNone/>
            </a:pPr>
            <a:r>
              <a:rPr lang="en-GB" sz="1900" dirty="0"/>
              <a:t>a</a:t>
            </a:r>
            <a:r>
              <a:rPr lang="en-GB" sz="1900" dirty="0" smtClean="0"/>
              <a:t>dmiral </a:t>
            </a:r>
            <a:r>
              <a:rPr lang="en-GB" sz="1900" dirty="0"/>
              <a:t>is an</a:t>
            </a:r>
            <a:r>
              <a:rPr lang="en-GB" dirty="0">
                <a:solidFill>
                  <a:schemeClr val="dk2"/>
                </a:solidFill>
              </a:rPr>
              <a:t> </a:t>
            </a:r>
            <a:r>
              <a:rPr lang="en-GB" b="1" dirty="0">
                <a:solidFill>
                  <a:srgbClr val="FF0000"/>
                </a:solidFill>
              </a:rPr>
              <a:t>open source modularized toolbox</a:t>
            </a:r>
            <a:r>
              <a:rPr lang="en-GB" dirty="0">
                <a:solidFill>
                  <a:srgbClr val="FF0000"/>
                </a:solidFill>
              </a:rPr>
              <a:t> </a:t>
            </a:r>
            <a:r>
              <a:rPr lang="en-GB" dirty="0">
                <a:solidFill>
                  <a:schemeClr val="dk2"/>
                </a:solidFill>
              </a:rPr>
              <a:t>that </a:t>
            </a:r>
            <a:r>
              <a:rPr lang="en-GB" b="1" dirty="0">
                <a:solidFill>
                  <a:srgbClr val="FF0000"/>
                </a:solidFill>
              </a:rPr>
              <a:t>enables companies and communities</a:t>
            </a:r>
            <a:r>
              <a:rPr lang="en-GB" dirty="0">
                <a:solidFill>
                  <a:srgbClr val="FF0000"/>
                </a:solidFill>
              </a:rPr>
              <a:t> </a:t>
            </a:r>
            <a:r>
              <a:rPr lang="en-GB" dirty="0">
                <a:solidFill>
                  <a:schemeClr val="dk2"/>
                </a:solidFill>
              </a:rPr>
              <a:t>to develop </a:t>
            </a:r>
            <a:r>
              <a:rPr lang="en-GB" dirty="0" err="1">
                <a:solidFill>
                  <a:schemeClr val="dk2"/>
                </a:solidFill>
              </a:rPr>
              <a:t>ADaM</a:t>
            </a:r>
            <a:r>
              <a:rPr lang="en-GB" dirty="0">
                <a:solidFill>
                  <a:schemeClr val="dk2"/>
                </a:solidFill>
              </a:rPr>
              <a:t> datasets in R.</a:t>
            </a:r>
            <a:endParaRPr dirty="0">
              <a:solidFill>
                <a:schemeClr val="dk2"/>
              </a:solidFill>
            </a:endParaRPr>
          </a:p>
          <a:p>
            <a:pPr marL="0" lvl="0" indent="0" algn="l" rtl="0">
              <a:lnSpc>
                <a:spcPct val="100000"/>
              </a:lnSpc>
              <a:spcBef>
                <a:spcPts val="2000"/>
              </a:spcBef>
              <a:spcAft>
                <a:spcPts val="0"/>
              </a:spcAft>
              <a:buClr>
                <a:schemeClr val="dk1"/>
              </a:buClr>
              <a:buSzPct val="54052"/>
              <a:buFont typeface="Arial"/>
              <a:buNone/>
            </a:pPr>
            <a:endParaRPr sz="2200" dirty="0"/>
          </a:p>
          <a:p>
            <a:pPr marL="0" lvl="0" indent="0" algn="l" rtl="0">
              <a:lnSpc>
                <a:spcPct val="115000"/>
              </a:lnSpc>
              <a:spcBef>
                <a:spcPts val="0"/>
              </a:spcBef>
              <a:spcAft>
                <a:spcPts val="0"/>
              </a:spcAft>
              <a:buSzPct val="108597"/>
              <a:buNone/>
            </a:pPr>
            <a:endParaRPr sz="1950" dirty="0">
              <a:solidFill>
                <a:srgbClr val="2C3E50"/>
              </a:solidFill>
              <a:highlight>
                <a:schemeClr val="lt1"/>
              </a:highlight>
            </a:endParaRPr>
          </a:p>
          <a:p>
            <a:pPr marL="0" lvl="0" indent="0" algn="l" rtl="0">
              <a:lnSpc>
                <a:spcPct val="115000"/>
              </a:lnSpc>
              <a:spcBef>
                <a:spcPts val="0"/>
              </a:spcBef>
              <a:spcAft>
                <a:spcPts val="0"/>
              </a:spcAft>
              <a:buSzPct val="108597"/>
              <a:buNone/>
            </a:pPr>
            <a:endParaRPr sz="1950" dirty="0">
              <a:solidFill>
                <a:srgbClr val="2C3E50"/>
              </a:solidFill>
              <a:highlight>
                <a:schemeClr val="lt1"/>
              </a:highlight>
            </a:endParaRPr>
          </a:p>
          <a:p>
            <a:pPr marL="0" lvl="0" indent="0" algn="l" rtl="0">
              <a:lnSpc>
                <a:spcPct val="115000"/>
              </a:lnSpc>
              <a:spcBef>
                <a:spcPts val="0"/>
              </a:spcBef>
              <a:spcAft>
                <a:spcPts val="0"/>
              </a:spcAft>
              <a:buClr>
                <a:schemeClr val="dk1"/>
              </a:buClr>
              <a:buSzPct val="92306"/>
              <a:buFont typeface="Arial"/>
              <a:buNone/>
            </a:pPr>
            <a:r>
              <a:rPr lang="en-GB" sz="1950" dirty="0">
                <a:solidFill>
                  <a:srgbClr val="2C3E50"/>
                </a:solidFill>
                <a:highlight>
                  <a:schemeClr val="lt1"/>
                </a:highlight>
              </a:rPr>
              <a:t>Think of </a:t>
            </a:r>
            <a:r>
              <a:rPr lang="en-GB" sz="1950" b="1" dirty="0">
                <a:solidFill>
                  <a:srgbClr val="2C3E50"/>
                </a:solidFill>
                <a:highlight>
                  <a:schemeClr val="lt1"/>
                </a:highlight>
              </a:rPr>
              <a:t>admiral </a:t>
            </a:r>
            <a:r>
              <a:rPr lang="en-GB" sz="1950" dirty="0">
                <a:solidFill>
                  <a:srgbClr val="2C3E50"/>
                </a:solidFill>
                <a:highlight>
                  <a:schemeClr val="lt1"/>
                </a:highlight>
              </a:rPr>
              <a:t>as a</a:t>
            </a:r>
            <a:r>
              <a:rPr lang="en-GB" sz="1950" b="1" dirty="0">
                <a:solidFill>
                  <a:srgbClr val="2C3E50"/>
                </a:solidFill>
                <a:highlight>
                  <a:schemeClr val="lt1"/>
                </a:highlight>
              </a:rPr>
              <a:t> toolbox of modular </a:t>
            </a:r>
            <a:r>
              <a:rPr lang="en-GB" sz="1950" dirty="0">
                <a:solidFill>
                  <a:srgbClr val="2C3E50"/>
                </a:solidFill>
                <a:highlight>
                  <a:schemeClr val="lt1"/>
                </a:highlight>
              </a:rPr>
              <a:t>blocks </a:t>
            </a:r>
            <a:r>
              <a:rPr lang="en-GB" sz="1950" dirty="0" smtClean="0">
                <a:solidFill>
                  <a:srgbClr val="2C3E50"/>
                </a:solidFill>
                <a:highlight>
                  <a:schemeClr val="lt1"/>
                </a:highlight>
              </a:rPr>
              <a:t>(R </a:t>
            </a:r>
            <a:r>
              <a:rPr lang="en-GB" sz="1950" dirty="0">
                <a:solidFill>
                  <a:srgbClr val="2C3E50"/>
                </a:solidFill>
                <a:highlight>
                  <a:schemeClr val="lt1"/>
                </a:highlight>
              </a:rPr>
              <a:t>functions) →</a:t>
            </a:r>
            <a:endParaRPr sz="1950" dirty="0">
              <a:solidFill>
                <a:srgbClr val="2C3E50"/>
              </a:solidFill>
              <a:highlight>
                <a:schemeClr val="lt1"/>
              </a:highlight>
            </a:endParaRPr>
          </a:p>
          <a:p>
            <a:pPr marL="457200" lvl="0" indent="-324643" algn="l" rtl="0">
              <a:lnSpc>
                <a:spcPct val="115000"/>
              </a:lnSpc>
              <a:spcBef>
                <a:spcPts val="800"/>
              </a:spcBef>
              <a:spcAft>
                <a:spcPts val="0"/>
              </a:spcAft>
              <a:buClr>
                <a:srgbClr val="2C3E50"/>
              </a:buClr>
              <a:buSzPct val="100000"/>
              <a:buChar char="●"/>
            </a:pPr>
            <a:r>
              <a:rPr lang="en-GB" sz="1950" dirty="0">
                <a:solidFill>
                  <a:srgbClr val="2C3E50"/>
                </a:solidFill>
                <a:highlight>
                  <a:schemeClr val="lt1"/>
                </a:highlight>
              </a:rPr>
              <a:t>each block has a </a:t>
            </a:r>
            <a:r>
              <a:rPr lang="en-GB" sz="1950" b="1" dirty="0">
                <a:solidFill>
                  <a:srgbClr val="2C3E50"/>
                </a:solidFill>
                <a:highlight>
                  <a:schemeClr val="lt1"/>
                </a:highlight>
              </a:rPr>
              <a:t>stand alone</a:t>
            </a:r>
            <a:r>
              <a:rPr lang="en-GB" sz="1950" dirty="0">
                <a:solidFill>
                  <a:srgbClr val="2C3E50"/>
                </a:solidFill>
                <a:highlight>
                  <a:schemeClr val="lt1"/>
                </a:highlight>
              </a:rPr>
              <a:t> purpose (each function provides a specific functionality)</a:t>
            </a:r>
            <a:endParaRPr sz="1950" dirty="0">
              <a:solidFill>
                <a:srgbClr val="2C3E50"/>
              </a:solidFill>
              <a:highlight>
                <a:schemeClr val="lt1"/>
              </a:highlight>
            </a:endParaRPr>
          </a:p>
          <a:p>
            <a:pPr marL="457200" lvl="0" indent="-324643" algn="l" rtl="0">
              <a:lnSpc>
                <a:spcPct val="115000"/>
              </a:lnSpc>
              <a:spcBef>
                <a:spcPts val="0"/>
              </a:spcBef>
              <a:spcAft>
                <a:spcPts val="0"/>
              </a:spcAft>
              <a:buClr>
                <a:srgbClr val="2C3E50"/>
              </a:buClr>
              <a:buSzPct val="100000"/>
              <a:buChar char="●"/>
            </a:pPr>
            <a:r>
              <a:rPr lang="en-GB" sz="1950" dirty="0">
                <a:solidFill>
                  <a:srgbClr val="2C3E50"/>
                </a:solidFill>
                <a:highlight>
                  <a:schemeClr val="lt1"/>
                </a:highlight>
              </a:rPr>
              <a:t>Data Scientists can create their </a:t>
            </a:r>
            <a:r>
              <a:rPr lang="en-GB" sz="1950" b="1" dirty="0">
                <a:solidFill>
                  <a:srgbClr val="2C3E50"/>
                </a:solidFill>
                <a:highlight>
                  <a:schemeClr val="lt1"/>
                </a:highlight>
              </a:rPr>
              <a:t>own </a:t>
            </a:r>
            <a:r>
              <a:rPr lang="en-GB" sz="1950" dirty="0">
                <a:solidFill>
                  <a:srgbClr val="2C3E50"/>
                </a:solidFill>
                <a:highlight>
                  <a:schemeClr val="lt1"/>
                </a:highlight>
              </a:rPr>
              <a:t>blocks (create own R functions)</a:t>
            </a:r>
            <a:endParaRPr sz="1950" dirty="0">
              <a:solidFill>
                <a:srgbClr val="2C3E50"/>
              </a:solidFill>
              <a:highlight>
                <a:schemeClr val="lt1"/>
              </a:highlight>
            </a:endParaRPr>
          </a:p>
          <a:p>
            <a:pPr marL="0" lvl="0" indent="0" algn="l" rtl="0">
              <a:lnSpc>
                <a:spcPct val="115000"/>
              </a:lnSpc>
              <a:spcBef>
                <a:spcPts val="800"/>
              </a:spcBef>
              <a:spcAft>
                <a:spcPts val="0"/>
              </a:spcAft>
              <a:buClr>
                <a:schemeClr val="dk1"/>
              </a:buClr>
              <a:buSzPct val="92306"/>
              <a:buFont typeface="Arial"/>
              <a:buNone/>
            </a:pPr>
            <a:endParaRPr sz="1950" dirty="0">
              <a:solidFill>
                <a:srgbClr val="2C3E50"/>
              </a:solidFill>
              <a:highlight>
                <a:schemeClr val="lt1"/>
              </a:highlight>
            </a:endParaRPr>
          </a:p>
          <a:p>
            <a:pPr marL="0" lvl="0" indent="0" algn="l" rtl="0">
              <a:lnSpc>
                <a:spcPct val="115000"/>
              </a:lnSpc>
              <a:spcBef>
                <a:spcPts val="800"/>
              </a:spcBef>
              <a:spcAft>
                <a:spcPts val="0"/>
              </a:spcAft>
              <a:buClr>
                <a:schemeClr val="dk1"/>
              </a:buClr>
              <a:buSzPct val="92306"/>
              <a:buFont typeface="Arial"/>
              <a:buNone/>
            </a:pPr>
            <a:r>
              <a:rPr lang="en-GB" sz="1950" dirty="0">
                <a:solidFill>
                  <a:srgbClr val="2C3E50"/>
                </a:solidFill>
                <a:highlight>
                  <a:schemeClr val="lt1"/>
                </a:highlight>
              </a:rPr>
              <a:t>Constructing an </a:t>
            </a:r>
            <a:r>
              <a:rPr lang="en-GB" sz="1950" dirty="0" err="1">
                <a:solidFill>
                  <a:srgbClr val="2C3E50"/>
                </a:solidFill>
                <a:highlight>
                  <a:schemeClr val="lt1"/>
                </a:highlight>
              </a:rPr>
              <a:t>ADaM</a:t>
            </a:r>
            <a:r>
              <a:rPr lang="en-GB" sz="1950" dirty="0">
                <a:solidFill>
                  <a:srgbClr val="2C3E50"/>
                </a:solidFill>
                <a:highlight>
                  <a:schemeClr val="lt1"/>
                </a:highlight>
              </a:rPr>
              <a:t> dataset should become like building out of blocks that are based on admiral modular functions and user-created modular functions. </a:t>
            </a:r>
            <a:endParaRPr sz="1600" dirty="0"/>
          </a:p>
        </p:txBody>
      </p:sp>
      <p:pic>
        <p:nvPicPr>
          <p:cNvPr id="59" name="Google Shape;59;ge955e0b2aa_0_5"/>
          <p:cNvPicPr preferRelativeResize="0"/>
          <p:nvPr/>
        </p:nvPicPr>
        <p:blipFill rotWithShape="1">
          <a:blip r:embed="rId3">
            <a:alphaModFix/>
          </a:blip>
          <a:srcRect/>
          <a:stretch/>
        </p:blipFill>
        <p:spPr>
          <a:xfrm>
            <a:off x="6023166" y="1822376"/>
            <a:ext cx="610725" cy="709133"/>
          </a:xfrm>
          <a:prstGeom prst="rect">
            <a:avLst/>
          </a:prstGeom>
          <a:noFill/>
          <a:ln>
            <a:noFill/>
          </a:ln>
        </p:spPr>
      </p:pic>
      <p:pic>
        <p:nvPicPr>
          <p:cNvPr id="60" name="Google Shape;60;ge955e0b2aa_0_5"/>
          <p:cNvPicPr preferRelativeResize="0"/>
          <p:nvPr/>
        </p:nvPicPr>
        <p:blipFill rotWithShape="1">
          <a:blip r:embed="rId4">
            <a:alphaModFix/>
          </a:blip>
          <a:srcRect/>
          <a:stretch/>
        </p:blipFill>
        <p:spPr>
          <a:xfrm>
            <a:off x="1994279" y="1937435"/>
            <a:ext cx="885449" cy="479014"/>
          </a:xfrm>
          <a:prstGeom prst="rect">
            <a:avLst/>
          </a:prstGeom>
          <a:noFill/>
          <a:ln>
            <a:noFill/>
          </a:ln>
        </p:spPr>
      </p:pic>
      <p:sp>
        <p:nvSpPr>
          <p:cNvPr id="61" name="Google Shape;61;ge955e0b2aa_0_5"/>
          <p:cNvSpPr txBox="1"/>
          <p:nvPr/>
        </p:nvSpPr>
        <p:spPr>
          <a:xfrm>
            <a:off x="5261900" y="1642950"/>
            <a:ext cx="3183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ge955e0b2aa_0_5"/>
          <p:cNvSpPr/>
          <p:nvPr/>
        </p:nvSpPr>
        <p:spPr>
          <a:xfrm>
            <a:off x="3241423" y="1989292"/>
            <a:ext cx="421800" cy="375300"/>
          </a:xfrm>
          <a:prstGeom prst="mathPlus">
            <a:avLst>
              <a:gd name="adj1" fmla="val 2352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ge955e0b2aa_0_5"/>
          <p:cNvSpPr/>
          <p:nvPr/>
        </p:nvSpPr>
        <p:spPr>
          <a:xfrm>
            <a:off x="5343173" y="1937392"/>
            <a:ext cx="318300" cy="479100"/>
          </a:xfrm>
          <a:prstGeom prst="mathEqual">
            <a:avLst>
              <a:gd name="adj1" fmla="val 23520"/>
              <a:gd name="adj2" fmla="val 1176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ge955e0b2aa_0_5"/>
          <p:cNvSpPr txBox="1"/>
          <p:nvPr/>
        </p:nvSpPr>
        <p:spPr>
          <a:xfrm>
            <a:off x="6686643" y="1869142"/>
            <a:ext cx="1539300" cy="615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rgbClr val="595959"/>
                </a:solidFill>
                <a:latin typeface="Arial"/>
                <a:ea typeface="Arial"/>
                <a:cs typeface="Arial"/>
                <a:sym typeface="Arial"/>
              </a:rPr>
              <a:t>AGILE/SCRUM Team</a:t>
            </a:r>
            <a:endParaRPr sz="1400" b="1" i="0" u="none" strike="noStrike" cap="none">
              <a:solidFill>
                <a:srgbClr val="595959"/>
              </a:solidFill>
              <a:latin typeface="Arial"/>
              <a:ea typeface="Arial"/>
              <a:cs typeface="Arial"/>
              <a:sym typeface="Arial"/>
            </a:endParaRPr>
          </a:p>
        </p:txBody>
      </p:sp>
      <p:pic>
        <p:nvPicPr>
          <p:cNvPr id="65" name="Google Shape;65;ge955e0b2aa_0_5" descr="Logo&#10;&#10;Description automatically generated"/>
          <p:cNvPicPr preferRelativeResize="0"/>
          <p:nvPr/>
        </p:nvPicPr>
        <p:blipFill rotWithShape="1">
          <a:blip r:embed="rId5">
            <a:alphaModFix/>
          </a:blip>
          <a:srcRect/>
          <a:stretch/>
        </p:blipFill>
        <p:spPr>
          <a:xfrm>
            <a:off x="4024918" y="1765462"/>
            <a:ext cx="956560" cy="822960"/>
          </a:xfrm>
          <a:prstGeom prst="rect">
            <a:avLst/>
          </a:prstGeom>
          <a:noFill/>
          <a:ln>
            <a:noFill/>
          </a:ln>
        </p:spPr>
      </p:pic>
    </p:spTree>
    <p:extLst>
      <p:ext uri="{BB962C8B-B14F-4D97-AF65-F5344CB8AC3E}">
        <p14:creationId xmlns:p14="http://schemas.microsoft.com/office/powerpoint/2010/main" val="37567211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ge91821dc1e_0_13"/>
          <p:cNvSpPr txBox="1">
            <a:spLocks noGrp="1"/>
          </p:cNvSpPr>
          <p:nvPr>
            <p:ph type="title"/>
          </p:nvPr>
        </p:nvSpPr>
        <p:spPr>
          <a:xfrm>
            <a:off x="1236600" y="341300"/>
            <a:ext cx="75957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t>Way to go!</a:t>
            </a:r>
            <a:endParaRPr/>
          </a:p>
        </p:txBody>
      </p:sp>
      <p:sp>
        <p:nvSpPr>
          <p:cNvPr id="77" name="Google Shape;77;ge91821dc1e_0_13"/>
          <p:cNvSpPr txBox="1">
            <a:spLocks noGrp="1"/>
          </p:cNvSpPr>
          <p:nvPr>
            <p:ph type="body" idx="1"/>
          </p:nvPr>
        </p:nvSpPr>
        <p:spPr>
          <a:xfrm>
            <a:off x="400500" y="862200"/>
            <a:ext cx="8520600" cy="3654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1500" b="1"/>
          </a:p>
          <a:p>
            <a:pPr marL="0" lvl="0" indent="0" algn="l" rtl="0">
              <a:lnSpc>
                <a:spcPct val="115000"/>
              </a:lnSpc>
              <a:spcBef>
                <a:spcPts val="0"/>
              </a:spcBef>
              <a:spcAft>
                <a:spcPts val="0"/>
              </a:spcAft>
              <a:buClr>
                <a:schemeClr val="dk1"/>
              </a:buClr>
              <a:buSzPts val="1100"/>
              <a:buFont typeface="Arial"/>
              <a:buNone/>
            </a:pPr>
            <a:r>
              <a:rPr lang="en-GB" sz="1500" b="1"/>
              <a:t> </a:t>
            </a:r>
            <a:endParaRPr sz="1500" b="1"/>
          </a:p>
          <a:p>
            <a:pPr marL="457200" lvl="0" indent="0" algn="l" rtl="0">
              <a:lnSpc>
                <a:spcPct val="115000"/>
              </a:lnSpc>
              <a:spcBef>
                <a:spcPts val="50"/>
              </a:spcBef>
              <a:spcAft>
                <a:spcPts val="0"/>
              </a:spcAft>
              <a:buSzPts val="1800"/>
              <a:buNone/>
            </a:pPr>
            <a:endParaRPr sz="1400">
              <a:solidFill>
                <a:schemeClr val="dk1"/>
              </a:solidFill>
            </a:endParaRPr>
          </a:p>
          <a:p>
            <a:pPr marL="457200" lvl="0" indent="0" algn="l" rtl="0">
              <a:lnSpc>
                <a:spcPct val="115000"/>
              </a:lnSpc>
              <a:spcBef>
                <a:spcPts val="0"/>
              </a:spcBef>
              <a:spcAft>
                <a:spcPts val="0"/>
              </a:spcAft>
              <a:buClr>
                <a:schemeClr val="dk1"/>
              </a:buClr>
              <a:buSzPts val="1100"/>
              <a:buFont typeface="Arial"/>
              <a:buNone/>
            </a:pPr>
            <a:endParaRPr sz="1500"/>
          </a:p>
          <a:p>
            <a:pPr marL="0" lvl="0" indent="0" algn="l" rtl="0">
              <a:lnSpc>
                <a:spcPct val="100000"/>
              </a:lnSpc>
              <a:spcBef>
                <a:spcPts val="1000"/>
              </a:spcBef>
              <a:spcAft>
                <a:spcPts val="0"/>
              </a:spcAft>
              <a:buSzPts val="1800"/>
              <a:buNone/>
            </a:pPr>
            <a:endParaRPr sz="1400">
              <a:solidFill>
                <a:schemeClr val="dk1"/>
              </a:solidFill>
            </a:endParaRPr>
          </a:p>
          <a:p>
            <a:pPr marL="0" lvl="0" indent="0" algn="l" rtl="0">
              <a:lnSpc>
                <a:spcPct val="115000"/>
              </a:lnSpc>
              <a:spcBef>
                <a:spcPts val="50"/>
              </a:spcBef>
              <a:spcAft>
                <a:spcPts val="0"/>
              </a:spcAft>
              <a:buSzPts val="1800"/>
              <a:buNone/>
            </a:pPr>
            <a:endParaRPr/>
          </a:p>
        </p:txBody>
      </p:sp>
      <p:pic>
        <p:nvPicPr>
          <p:cNvPr id="78" name="Google Shape;78;ge91821dc1e_0_13"/>
          <p:cNvPicPr preferRelativeResize="0"/>
          <p:nvPr/>
        </p:nvPicPr>
        <p:blipFill rotWithShape="1">
          <a:blip r:embed="rId3">
            <a:alphaModFix/>
          </a:blip>
          <a:srcRect/>
          <a:stretch/>
        </p:blipFill>
        <p:spPr>
          <a:xfrm>
            <a:off x="3184625" y="1573058"/>
            <a:ext cx="2715472" cy="1997379"/>
          </a:xfrm>
          <a:prstGeom prst="rect">
            <a:avLst/>
          </a:prstGeom>
          <a:noFill/>
          <a:ln>
            <a:noFill/>
          </a:ln>
        </p:spPr>
      </p:pic>
      <p:pic>
        <p:nvPicPr>
          <p:cNvPr id="79" name="Google Shape;79;ge91821dc1e_0_13"/>
          <p:cNvPicPr preferRelativeResize="0"/>
          <p:nvPr/>
        </p:nvPicPr>
        <p:blipFill rotWithShape="1">
          <a:blip r:embed="rId4">
            <a:alphaModFix/>
          </a:blip>
          <a:srcRect/>
          <a:stretch/>
        </p:blipFill>
        <p:spPr>
          <a:xfrm>
            <a:off x="197889" y="1510146"/>
            <a:ext cx="2715472" cy="1997380"/>
          </a:xfrm>
          <a:prstGeom prst="rect">
            <a:avLst/>
          </a:prstGeom>
          <a:noFill/>
          <a:ln>
            <a:noFill/>
          </a:ln>
        </p:spPr>
      </p:pic>
      <p:pic>
        <p:nvPicPr>
          <p:cNvPr id="80" name="Google Shape;80;ge91821dc1e_0_13"/>
          <p:cNvPicPr preferRelativeResize="0"/>
          <p:nvPr/>
        </p:nvPicPr>
        <p:blipFill rotWithShape="1">
          <a:blip r:embed="rId5">
            <a:alphaModFix/>
          </a:blip>
          <a:srcRect/>
          <a:stretch/>
        </p:blipFill>
        <p:spPr>
          <a:xfrm>
            <a:off x="6171369" y="1602683"/>
            <a:ext cx="2715472" cy="1997379"/>
          </a:xfrm>
          <a:prstGeom prst="rect">
            <a:avLst/>
          </a:prstGeom>
          <a:noFill/>
          <a:ln>
            <a:noFill/>
          </a:ln>
        </p:spPr>
      </p:pic>
      <p:sp>
        <p:nvSpPr>
          <p:cNvPr id="81" name="Google Shape;81;ge91821dc1e_0_13"/>
          <p:cNvSpPr txBox="1"/>
          <p:nvPr/>
        </p:nvSpPr>
        <p:spPr>
          <a:xfrm>
            <a:off x="3345125" y="3903575"/>
            <a:ext cx="24126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a:t>C</a:t>
            </a:r>
            <a:r>
              <a:rPr lang="en-GB" sz="1400" b="0" i="0" u="none" strike="noStrike" cap="none">
                <a:solidFill>
                  <a:srgbClr val="000000"/>
                </a:solidFill>
                <a:latin typeface="Arial"/>
                <a:ea typeface="Arial"/>
                <a:cs typeface="Arial"/>
                <a:sym typeface="Arial"/>
              </a:rPr>
              <a:t>ollaborate and contribute</a:t>
            </a:r>
            <a:endParaRPr sz="1400" b="0" i="0" u="none" strike="noStrike" cap="none">
              <a:solidFill>
                <a:srgbClr val="000000"/>
              </a:solidFill>
              <a:latin typeface="Arial"/>
              <a:ea typeface="Arial"/>
              <a:cs typeface="Arial"/>
              <a:sym typeface="Arial"/>
            </a:endParaRPr>
          </a:p>
        </p:txBody>
      </p:sp>
      <p:sp>
        <p:nvSpPr>
          <p:cNvPr id="82" name="Google Shape;82;ge91821dc1e_0_13"/>
          <p:cNvSpPr txBox="1"/>
          <p:nvPr/>
        </p:nvSpPr>
        <p:spPr>
          <a:xfrm>
            <a:off x="6379426" y="3903575"/>
            <a:ext cx="24528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a:t>Co</a:t>
            </a:r>
            <a:r>
              <a:rPr lang="en-GB" sz="1400" b="0" i="0" u="none" strike="noStrike" cap="none">
                <a:solidFill>
                  <a:srgbClr val="000000"/>
                </a:solidFill>
                <a:latin typeface="Arial"/>
                <a:ea typeface="Arial"/>
                <a:cs typeface="Arial"/>
                <a:sym typeface="Arial"/>
              </a:rPr>
              <a:t>-create and re-use</a:t>
            </a:r>
            <a:endParaRPr sz="1400" b="0" i="0" u="none" strike="noStrike" cap="none">
              <a:solidFill>
                <a:srgbClr val="000000"/>
              </a:solidFill>
              <a:latin typeface="Arial"/>
              <a:ea typeface="Arial"/>
              <a:cs typeface="Arial"/>
              <a:sym typeface="Arial"/>
            </a:endParaRPr>
          </a:p>
        </p:txBody>
      </p:sp>
      <p:sp>
        <p:nvSpPr>
          <p:cNvPr id="83" name="Google Shape;83;ge91821dc1e_0_13"/>
          <p:cNvSpPr txBox="1"/>
          <p:nvPr/>
        </p:nvSpPr>
        <p:spPr>
          <a:xfrm>
            <a:off x="1145372" y="3903571"/>
            <a:ext cx="9768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0" i="0" u="none" strike="noStrike" cap="none">
                <a:solidFill>
                  <a:srgbClr val="000000"/>
                </a:solidFill>
                <a:latin typeface="Arial"/>
                <a:ea typeface="Arial"/>
                <a:cs typeface="Arial"/>
                <a:sym typeface="Arial"/>
              </a:rPr>
              <a:t>Enable</a:t>
            </a: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182290851"/>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VARPPTCOMPATIBLERD03" val="RXP"/>
  <p:tag name="VARPPTTYPE" val="RXP"/>
  <p:tag name="VARPPTSLIDEFORMAT" val="RXP"/>
  <p:tag name="VARPPTCOMPATIBLE4" val="RXP"/>
  <p:tag name="VARSAVEMESSAGETIMESTAMP" val="RXP23/09/202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2529</Words>
  <Application>Microsoft Office PowerPoint</Application>
  <PresentationFormat>On-screen Show (16:9)</PresentationFormat>
  <Paragraphs>171</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Biome</vt:lpstr>
      <vt:lpstr>Arial</vt:lpstr>
      <vt:lpstr>Consolas</vt:lpstr>
      <vt:lpstr>Courier New</vt:lpstr>
      <vt:lpstr>Simple Light</vt:lpstr>
      <vt:lpstr>admiral Workshop</vt:lpstr>
      <vt:lpstr>PowerPoint Presentation</vt:lpstr>
      <vt:lpstr>How we’ll spend the next 2.5 hrs of your valuable time…</vt:lpstr>
      <vt:lpstr>Framing the Challenge</vt:lpstr>
      <vt:lpstr>Framing the Challenge – WE NEED YOU!</vt:lpstr>
      <vt:lpstr>Our Story</vt:lpstr>
      <vt:lpstr>Introducing admiral</vt:lpstr>
      <vt:lpstr>Introducing admiral (ADaM In R Asset Library)</vt:lpstr>
      <vt:lpstr>Way to go!</vt:lpstr>
      <vt:lpstr>What’s in it for you? </vt:lpstr>
      <vt:lpstr>How we see industry collaboration working?</vt:lpstr>
      <vt:lpstr>Let’s dive in deeper…</vt:lpstr>
      <vt:lpstr>External Testing Read-out</vt:lpstr>
      <vt:lpstr>Hands-on Trial</vt:lpstr>
      <vt:lpstr>Hands-on Trial</vt:lpstr>
      <vt:lpstr>Hands-on Trial - Setup</vt:lpstr>
      <vt:lpstr>Demo</vt:lpstr>
      <vt:lpstr>Demo</vt:lpstr>
      <vt:lpstr>Panel Session</vt:lpstr>
      <vt:lpstr>Panel Session </vt:lpstr>
      <vt:lpstr>Closing</vt:lpstr>
      <vt:lpstr>Next Steps</vt:lpstr>
      <vt:lpstr>Vision for the Future – “pharmaverse”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Admiral Workshop</dc:title>
  <dc:creator>Farrugia, Ross {MDBR~Welwyn}</dc:creator>
  <cp:lastModifiedBy>Farrugia, Ross {MDBB~Welwyn}</cp:lastModifiedBy>
  <cp:revision>58</cp:revision>
  <dcterms:modified xsi:type="dcterms:W3CDTF">2021-09-28T10:10:27Z</dcterms:modified>
</cp:coreProperties>
</file>